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4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91" d="100"/>
          <a:sy n="91"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BE45E4-09F9-4A27-ACEA-BC677002B239}"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14AB-E5DD-4F0D-AD1E-91B5FD7FB0BE}" type="slidenum">
              <a:rPr lang="en-US" smtClean="0"/>
              <a:t>‹#›</a:t>
            </a:fld>
            <a:endParaRPr lang="en-US"/>
          </a:p>
        </p:txBody>
      </p:sp>
    </p:spTree>
    <p:extLst>
      <p:ext uri="{BB962C8B-B14F-4D97-AF65-F5344CB8AC3E}">
        <p14:creationId xmlns:p14="http://schemas.microsoft.com/office/powerpoint/2010/main" val="237426534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BE45E4-09F9-4A27-ACEA-BC677002B239}"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14AB-E5DD-4F0D-AD1E-91B5FD7FB0BE}" type="slidenum">
              <a:rPr lang="en-US" smtClean="0"/>
              <a:t>‹#›</a:t>
            </a:fld>
            <a:endParaRPr lang="en-US"/>
          </a:p>
        </p:txBody>
      </p:sp>
    </p:spTree>
    <p:extLst>
      <p:ext uri="{BB962C8B-B14F-4D97-AF65-F5344CB8AC3E}">
        <p14:creationId xmlns:p14="http://schemas.microsoft.com/office/powerpoint/2010/main" val="242562672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BE45E4-09F9-4A27-ACEA-BC677002B239}"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14AB-E5DD-4F0D-AD1E-91B5FD7FB0BE}" type="slidenum">
              <a:rPr lang="en-US" smtClean="0"/>
              <a:t>‹#›</a:t>
            </a:fld>
            <a:endParaRPr lang="en-US"/>
          </a:p>
        </p:txBody>
      </p:sp>
    </p:spTree>
    <p:extLst>
      <p:ext uri="{BB962C8B-B14F-4D97-AF65-F5344CB8AC3E}">
        <p14:creationId xmlns:p14="http://schemas.microsoft.com/office/powerpoint/2010/main" val="142864500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BE45E4-09F9-4A27-ACEA-BC677002B239}"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14AB-E5DD-4F0D-AD1E-91B5FD7FB0BE}" type="slidenum">
              <a:rPr lang="en-US" smtClean="0"/>
              <a:t>‹#›</a:t>
            </a:fld>
            <a:endParaRPr lang="en-US"/>
          </a:p>
        </p:txBody>
      </p:sp>
    </p:spTree>
    <p:extLst>
      <p:ext uri="{BB962C8B-B14F-4D97-AF65-F5344CB8AC3E}">
        <p14:creationId xmlns:p14="http://schemas.microsoft.com/office/powerpoint/2010/main" val="13706100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BE45E4-09F9-4A27-ACEA-BC677002B239}"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14AB-E5DD-4F0D-AD1E-91B5FD7FB0BE}" type="slidenum">
              <a:rPr lang="en-US" smtClean="0"/>
              <a:t>‹#›</a:t>
            </a:fld>
            <a:endParaRPr lang="en-US"/>
          </a:p>
        </p:txBody>
      </p:sp>
    </p:spTree>
    <p:extLst>
      <p:ext uri="{BB962C8B-B14F-4D97-AF65-F5344CB8AC3E}">
        <p14:creationId xmlns:p14="http://schemas.microsoft.com/office/powerpoint/2010/main" val="87784649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BE45E4-09F9-4A27-ACEA-BC677002B239}"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14AB-E5DD-4F0D-AD1E-91B5FD7FB0BE}" type="slidenum">
              <a:rPr lang="en-US" smtClean="0"/>
              <a:t>‹#›</a:t>
            </a:fld>
            <a:endParaRPr lang="en-US"/>
          </a:p>
        </p:txBody>
      </p:sp>
    </p:spTree>
    <p:extLst>
      <p:ext uri="{BB962C8B-B14F-4D97-AF65-F5344CB8AC3E}">
        <p14:creationId xmlns:p14="http://schemas.microsoft.com/office/powerpoint/2010/main" val="3081349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BE45E4-09F9-4A27-ACEA-BC677002B239}"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7E14AB-E5DD-4F0D-AD1E-91B5FD7FB0BE}" type="slidenum">
              <a:rPr lang="en-US" smtClean="0"/>
              <a:t>‹#›</a:t>
            </a:fld>
            <a:endParaRPr lang="en-US"/>
          </a:p>
        </p:txBody>
      </p:sp>
    </p:spTree>
    <p:extLst>
      <p:ext uri="{BB962C8B-B14F-4D97-AF65-F5344CB8AC3E}">
        <p14:creationId xmlns:p14="http://schemas.microsoft.com/office/powerpoint/2010/main" val="236307526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BE45E4-09F9-4A27-ACEA-BC677002B239}"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E14AB-E5DD-4F0D-AD1E-91B5FD7FB0BE}" type="slidenum">
              <a:rPr lang="en-US" smtClean="0"/>
              <a:t>‹#›</a:t>
            </a:fld>
            <a:endParaRPr lang="en-US"/>
          </a:p>
        </p:txBody>
      </p:sp>
    </p:spTree>
    <p:extLst>
      <p:ext uri="{BB962C8B-B14F-4D97-AF65-F5344CB8AC3E}">
        <p14:creationId xmlns:p14="http://schemas.microsoft.com/office/powerpoint/2010/main" val="157252707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E45E4-09F9-4A27-ACEA-BC677002B239}"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7E14AB-E5DD-4F0D-AD1E-91B5FD7FB0BE}" type="slidenum">
              <a:rPr lang="en-US" smtClean="0"/>
              <a:t>‹#›</a:t>
            </a:fld>
            <a:endParaRPr lang="en-US"/>
          </a:p>
        </p:txBody>
      </p:sp>
    </p:spTree>
    <p:extLst>
      <p:ext uri="{BB962C8B-B14F-4D97-AF65-F5344CB8AC3E}">
        <p14:creationId xmlns:p14="http://schemas.microsoft.com/office/powerpoint/2010/main" val="224534442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BE45E4-09F9-4A27-ACEA-BC677002B239}"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14AB-E5DD-4F0D-AD1E-91B5FD7FB0BE}" type="slidenum">
              <a:rPr lang="en-US" smtClean="0"/>
              <a:t>‹#›</a:t>
            </a:fld>
            <a:endParaRPr lang="en-US"/>
          </a:p>
        </p:txBody>
      </p:sp>
    </p:spTree>
    <p:extLst>
      <p:ext uri="{BB962C8B-B14F-4D97-AF65-F5344CB8AC3E}">
        <p14:creationId xmlns:p14="http://schemas.microsoft.com/office/powerpoint/2010/main" val="255668168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BE45E4-09F9-4A27-ACEA-BC677002B239}"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14AB-E5DD-4F0D-AD1E-91B5FD7FB0BE}" type="slidenum">
              <a:rPr lang="en-US" smtClean="0"/>
              <a:t>‹#›</a:t>
            </a:fld>
            <a:endParaRPr lang="en-US"/>
          </a:p>
        </p:txBody>
      </p:sp>
    </p:spTree>
    <p:extLst>
      <p:ext uri="{BB962C8B-B14F-4D97-AF65-F5344CB8AC3E}">
        <p14:creationId xmlns:p14="http://schemas.microsoft.com/office/powerpoint/2010/main" val="206748068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E45E4-09F9-4A27-ACEA-BC677002B239}" type="datetimeFigureOut">
              <a:rPr lang="en-US" smtClean="0"/>
              <a:t>7/29/2016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E14AB-E5DD-4F0D-AD1E-91B5FD7FB0BE}" type="slidenum">
              <a:rPr lang="en-US" smtClean="0"/>
              <a:t>‹#›</a:t>
            </a:fld>
            <a:endParaRPr lang="en-US"/>
          </a:p>
        </p:txBody>
      </p:sp>
    </p:spTree>
    <p:extLst>
      <p:ext uri="{BB962C8B-B14F-4D97-AF65-F5344CB8AC3E}">
        <p14:creationId xmlns:p14="http://schemas.microsoft.com/office/powerpoint/2010/main" val="1230172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486" t="16287" r="13288" b="2"/>
          <a:stretch/>
        </p:blipFill>
        <p:spPr>
          <a:xfrm>
            <a:off x="0" y="0"/>
            <a:ext cx="9144000" cy="6858000"/>
          </a:xfrm>
          <a:prstGeom prst="rect">
            <a:avLst/>
          </a:prstGeom>
        </p:spPr>
      </p:pic>
      <p:sp>
        <p:nvSpPr>
          <p:cNvPr id="5" name="TextBox 4"/>
          <p:cNvSpPr txBox="1"/>
          <p:nvPr/>
        </p:nvSpPr>
        <p:spPr>
          <a:xfrm>
            <a:off x="1" y="115614"/>
            <a:ext cx="9144000" cy="584775"/>
          </a:xfrm>
          <a:prstGeom prst="rect">
            <a:avLst/>
          </a:prstGeom>
          <a:noFill/>
        </p:spPr>
        <p:txBody>
          <a:bodyPr wrap="square" rtlCol="0">
            <a:spAutoFit/>
          </a:bodyPr>
          <a:lstStyle/>
          <a:p>
            <a:pPr algn="ctr"/>
            <a:r>
              <a:rPr lang="en-US" sz="3200" b="1" dirty="0" smtClean="0"/>
              <a:t>Philippians 1.9-11</a:t>
            </a:r>
            <a:endParaRPr lang="en-US" sz="3200" b="1" dirty="0"/>
          </a:p>
        </p:txBody>
      </p:sp>
      <p:sp>
        <p:nvSpPr>
          <p:cNvPr id="6" name="TextBox 5"/>
          <p:cNvSpPr txBox="1"/>
          <p:nvPr/>
        </p:nvSpPr>
        <p:spPr>
          <a:xfrm>
            <a:off x="0" y="6396335"/>
            <a:ext cx="9144000" cy="461665"/>
          </a:xfrm>
          <a:prstGeom prst="rect">
            <a:avLst/>
          </a:prstGeom>
          <a:solidFill>
            <a:schemeClr val="bg1">
              <a:lumMod val="65000"/>
              <a:alpha val="50000"/>
            </a:schemeClr>
          </a:solidFill>
        </p:spPr>
        <p:txBody>
          <a:bodyPr wrap="square" rtlCol="0">
            <a:spAutoFit/>
          </a:bodyPr>
          <a:lstStyle/>
          <a:p>
            <a:pPr algn="r"/>
            <a:r>
              <a:rPr lang="en-US" sz="2400" b="1" dirty="0" smtClean="0"/>
              <a:t>Ruins in ancient Philippi / photo ©2012 Todd Bolen/ BiblePlaces.com</a:t>
            </a:r>
            <a:endParaRPr lang="en-US" sz="2400" b="1" dirty="0"/>
          </a:p>
        </p:txBody>
      </p:sp>
    </p:spTree>
    <p:extLst>
      <p:ext uri="{BB962C8B-B14F-4D97-AF65-F5344CB8AC3E}">
        <p14:creationId xmlns:p14="http://schemas.microsoft.com/office/powerpoint/2010/main" val="169005126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0"/>
            <a:ext cx="9144000" cy="6858000"/>
          </a:xfrm>
          <a:prstGeom prst="rect">
            <a:avLst/>
          </a:prstGeom>
        </p:spPr>
      </p:pic>
      <p:sp>
        <p:nvSpPr>
          <p:cNvPr id="5" name="TextBox 4"/>
          <p:cNvSpPr txBox="1"/>
          <p:nvPr/>
        </p:nvSpPr>
        <p:spPr>
          <a:xfrm>
            <a:off x="0" y="0"/>
            <a:ext cx="9144000" cy="5016758"/>
          </a:xfrm>
          <a:prstGeom prst="rect">
            <a:avLst/>
          </a:prstGeom>
          <a:solidFill>
            <a:schemeClr val="accent6">
              <a:lumMod val="75000"/>
            </a:schemeClr>
          </a:solidFill>
        </p:spPr>
        <p:txBody>
          <a:bodyPr wrap="square" rtlCol="0">
            <a:spAutoFit/>
          </a:bodyPr>
          <a:lstStyle/>
          <a:p>
            <a:r>
              <a:rPr lang="en-US" sz="3200" dirty="0" smtClean="0">
                <a:solidFill>
                  <a:schemeClr val="bg1"/>
                </a:solidFill>
              </a:rPr>
              <a:t>Fruit of righteousness to counter sin…</a:t>
            </a:r>
          </a:p>
          <a:p>
            <a:endParaRPr lang="en-US" sz="3200" dirty="0">
              <a:solidFill>
                <a:schemeClr val="bg1"/>
              </a:solidFill>
            </a:endParaRPr>
          </a:p>
          <a:p>
            <a:r>
              <a:rPr lang="en-US" sz="3200" b="1" dirty="0" smtClean="0">
                <a:solidFill>
                  <a:srgbClr val="FFFF00"/>
                </a:solidFill>
              </a:rPr>
              <a:t>Imputed Righteousness </a:t>
            </a:r>
            <a:r>
              <a:rPr lang="en-US" sz="3200" dirty="0" smtClean="0">
                <a:solidFill>
                  <a:schemeClr val="bg1"/>
                </a:solidFill>
              </a:rPr>
              <a:t>= the righteousness of Christ accounted to believers in Christ</a:t>
            </a:r>
          </a:p>
          <a:p>
            <a:endParaRPr lang="en-US" sz="3200" dirty="0">
              <a:solidFill>
                <a:schemeClr val="bg1"/>
              </a:solidFill>
            </a:endParaRPr>
          </a:p>
          <a:p>
            <a:r>
              <a:rPr lang="en-US" sz="3200" b="1" dirty="0" smtClean="0">
                <a:solidFill>
                  <a:srgbClr val="FFFF00"/>
                </a:solidFill>
              </a:rPr>
              <a:t>Progressive Sanctification </a:t>
            </a:r>
            <a:r>
              <a:rPr lang="en-US" sz="3200" dirty="0" smtClean="0">
                <a:solidFill>
                  <a:schemeClr val="bg1"/>
                </a:solidFill>
              </a:rPr>
              <a:t>= the process of purifying a believer’s character or nature</a:t>
            </a:r>
          </a:p>
          <a:p>
            <a:endParaRPr lang="en-US" sz="3200" dirty="0">
              <a:solidFill>
                <a:schemeClr val="bg1"/>
              </a:solidFill>
            </a:endParaRPr>
          </a:p>
          <a:p>
            <a:r>
              <a:rPr lang="en-US" sz="3200" b="1" dirty="0" smtClean="0">
                <a:solidFill>
                  <a:srgbClr val="FFFF00"/>
                </a:solidFill>
              </a:rPr>
              <a:t>Experiential Righteousness </a:t>
            </a:r>
            <a:r>
              <a:rPr lang="en-US" sz="3200" dirty="0" smtClean="0">
                <a:solidFill>
                  <a:schemeClr val="bg1"/>
                </a:solidFill>
              </a:rPr>
              <a:t>= the believer’s experience of righteousness in character and lifestyle</a:t>
            </a:r>
          </a:p>
        </p:txBody>
      </p:sp>
    </p:spTree>
    <p:extLst>
      <p:ext uri="{BB962C8B-B14F-4D97-AF65-F5344CB8AC3E}">
        <p14:creationId xmlns:p14="http://schemas.microsoft.com/office/powerpoint/2010/main" val="83728371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1187669"/>
            <a:ext cx="9144000" cy="6858000"/>
          </a:xfrm>
          <a:prstGeom prst="rect">
            <a:avLst/>
          </a:prstGeom>
        </p:spPr>
      </p:pic>
      <p:sp>
        <p:nvSpPr>
          <p:cNvPr id="5" name="TextBox 4"/>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a:solidFill>
                  <a:schemeClr val="bg1"/>
                </a:solidFill>
              </a:rPr>
              <a:t>Philippians 1.9-11 NET:  And I pray this, that your love may abound even more and more in knowledge and every kind of insight so that you can decide what is best, and thus be sincere and blameless for the day of Christ, filled with </a:t>
            </a:r>
            <a:r>
              <a:rPr lang="en-US" sz="3200" b="1" u="sng" dirty="0">
                <a:solidFill>
                  <a:srgbClr val="FFFF00"/>
                </a:solidFill>
              </a:rPr>
              <a:t>the fruit of righteousness that comes through Jesus Christ </a:t>
            </a:r>
            <a:r>
              <a:rPr lang="en-US" sz="3200" dirty="0">
                <a:solidFill>
                  <a:schemeClr val="bg1"/>
                </a:solidFill>
              </a:rPr>
              <a:t>to the glory and praise of God.</a:t>
            </a:r>
          </a:p>
        </p:txBody>
      </p:sp>
    </p:spTree>
    <p:extLst>
      <p:ext uri="{BB962C8B-B14F-4D97-AF65-F5344CB8AC3E}">
        <p14:creationId xmlns:p14="http://schemas.microsoft.com/office/powerpoint/2010/main" val="369177803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1198180"/>
            <a:ext cx="9144000" cy="6858000"/>
          </a:xfrm>
          <a:prstGeom prst="rect">
            <a:avLst/>
          </a:prstGeom>
        </p:spPr>
      </p:pic>
      <p:sp>
        <p:nvSpPr>
          <p:cNvPr id="5" name="TextBox 4"/>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a:solidFill>
                  <a:schemeClr val="bg1"/>
                </a:solidFill>
              </a:rPr>
              <a:t>Philippians 1.9-11 NET:  And I pray this, that your love may abound even more and more in knowledge and every kind of insight so that you can decide what is best, and thus be sincere and blameless for the day of Christ, filled with </a:t>
            </a:r>
            <a:r>
              <a:rPr lang="en-US" sz="3200" b="1" u="sng" dirty="0">
                <a:solidFill>
                  <a:srgbClr val="FFFF00"/>
                </a:solidFill>
              </a:rPr>
              <a:t>the fruit of righteousness that comes through Jesus Christ </a:t>
            </a:r>
            <a:r>
              <a:rPr lang="en-US" sz="3200" dirty="0">
                <a:solidFill>
                  <a:schemeClr val="bg1"/>
                </a:solidFill>
              </a:rPr>
              <a:t>to the glory and praise of God.</a:t>
            </a:r>
          </a:p>
        </p:txBody>
      </p:sp>
      <p:grpSp>
        <p:nvGrpSpPr>
          <p:cNvPr id="4" name="Group 3"/>
          <p:cNvGrpSpPr>
            <a:grpSpLocks/>
          </p:cNvGrpSpPr>
          <p:nvPr/>
        </p:nvGrpSpPr>
        <p:grpSpPr bwMode="auto">
          <a:xfrm>
            <a:off x="0" y="3713251"/>
            <a:ext cx="9144000" cy="2340708"/>
            <a:chOff x="1060" y="10027"/>
            <a:chExt cx="10373" cy="793"/>
          </a:xfrm>
        </p:grpSpPr>
        <p:sp>
          <p:nvSpPr>
            <p:cNvPr id="6" name="AutoShape 35"/>
            <p:cNvSpPr>
              <a:spLocks noChangeArrowheads="1"/>
            </p:cNvSpPr>
            <p:nvPr/>
          </p:nvSpPr>
          <p:spPr bwMode="auto">
            <a:xfrm>
              <a:off x="1060" y="10027"/>
              <a:ext cx="3483" cy="787"/>
            </a:xfrm>
            <a:prstGeom prst="roundRect">
              <a:avLst>
                <a:gd name="adj" fmla="val 16667"/>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Fruit that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is</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u="sng" dirty="0">
                  <a:effectLst/>
                  <a:latin typeface="Calibri" panose="020F0502020204030204" pitchFamily="34" charset="0"/>
                  <a:ea typeface="Calibri" panose="020F0502020204030204" pitchFamily="34" charset="0"/>
                  <a:cs typeface="Times New Roman" panose="02020603050405020304" pitchFamily="18" charset="0"/>
                </a:rPr>
                <a:t>imputed</a:t>
              </a:r>
              <a:r>
                <a:rPr lang="en-US" sz="3200" dirty="0">
                  <a:effectLst/>
                  <a:latin typeface="Calibri" panose="020F0502020204030204" pitchFamily="34" charset="0"/>
                  <a:ea typeface="Calibri" panose="020F0502020204030204" pitchFamily="34" charset="0"/>
                  <a:cs typeface="Times New Roman" panose="02020603050405020304" pitchFamily="18" charset="0"/>
                </a:rPr>
                <a:t> righteousness [salvation]</a:t>
              </a:r>
            </a:p>
          </p:txBody>
        </p:sp>
        <p:sp>
          <p:nvSpPr>
            <p:cNvPr id="7" name="AutoShape 36"/>
            <p:cNvSpPr>
              <a:spLocks noChangeArrowheads="1"/>
            </p:cNvSpPr>
            <p:nvPr/>
          </p:nvSpPr>
          <p:spPr bwMode="auto">
            <a:xfrm>
              <a:off x="5698" y="10033"/>
              <a:ext cx="5735" cy="787"/>
            </a:xfrm>
            <a:prstGeom prst="roundRect">
              <a:avLst>
                <a:gd name="adj" fmla="val 16667"/>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Fruit that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is</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u="sng" dirty="0">
                  <a:effectLst/>
                  <a:latin typeface="Calibri" panose="020F0502020204030204" pitchFamily="34" charset="0"/>
                  <a:ea typeface="Calibri" panose="020F0502020204030204" pitchFamily="34" charset="0"/>
                  <a:cs typeface="Times New Roman" panose="02020603050405020304" pitchFamily="18" charset="0"/>
                </a:rPr>
                <a:t>experiential</a:t>
              </a:r>
              <a:r>
                <a:rPr lang="en-US" sz="3200" dirty="0">
                  <a:effectLst/>
                  <a:latin typeface="Calibri" panose="020F0502020204030204" pitchFamily="34" charset="0"/>
                  <a:ea typeface="Calibri" panose="020F0502020204030204" pitchFamily="34" charset="0"/>
                  <a:cs typeface="Times New Roman" panose="02020603050405020304" pitchFamily="18" charset="0"/>
                </a:rPr>
                <a:t> righteousness </a:t>
              </a:r>
            </a:p>
            <a:p>
              <a:pPr marL="0" marR="0" algn="ctr">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fruit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from</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u="sng" dirty="0">
                  <a:effectLst/>
                  <a:latin typeface="Calibri" panose="020F0502020204030204" pitchFamily="34" charset="0"/>
                  <a:ea typeface="Calibri" panose="020F0502020204030204" pitchFamily="34" charset="0"/>
                  <a:cs typeface="Times New Roman" panose="02020603050405020304" pitchFamily="18" charset="0"/>
                </a:rPr>
                <a:t>imputed</a:t>
              </a:r>
              <a:r>
                <a:rPr lang="en-US" sz="3200" dirty="0">
                  <a:effectLst/>
                  <a:latin typeface="Calibri" panose="020F0502020204030204" pitchFamily="34" charset="0"/>
                  <a:ea typeface="Calibri" panose="020F0502020204030204" pitchFamily="34" charset="0"/>
                  <a:cs typeface="Times New Roman" panose="02020603050405020304" pitchFamily="18" charset="0"/>
                </a:rPr>
                <a:t> righteousness]</a:t>
              </a:r>
            </a:p>
          </p:txBody>
        </p:sp>
        <p:cxnSp>
          <p:nvCxnSpPr>
            <p:cNvPr id="8" name="AutoShape 37"/>
            <p:cNvCxnSpPr>
              <a:cxnSpLocks noChangeShapeType="1"/>
            </p:cNvCxnSpPr>
            <p:nvPr/>
          </p:nvCxnSpPr>
          <p:spPr bwMode="auto">
            <a:xfrm flipV="1">
              <a:off x="4570" y="10414"/>
              <a:ext cx="1569" cy="6"/>
            </a:xfrm>
            <a:prstGeom prst="straightConnector1">
              <a:avLst/>
            </a:prstGeom>
            <a:noFill/>
            <a:ln w="984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13551831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1198180"/>
            <a:ext cx="9144000" cy="6858000"/>
          </a:xfrm>
          <a:prstGeom prst="rect">
            <a:avLst/>
          </a:prstGeom>
        </p:spPr>
      </p:pic>
      <p:sp>
        <p:nvSpPr>
          <p:cNvPr id="5" name="TextBox 4"/>
          <p:cNvSpPr txBox="1"/>
          <p:nvPr/>
        </p:nvSpPr>
        <p:spPr>
          <a:xfrm>
            <a:off x="0" y="0"/>
            <a:ext cx="9144000" cy="2862322"/>
          </a:xfrm>
          <a:prstGeom prst="rect">
            <a:avLst/>
          </a:prstGeom>
          <a:solidFill>
            <a:schemeClr val="accent6">
              <a:lumMod val="75000"/>
            </a:schemeClr>
          </a:solidFill>
        </p:spPr>
        <p:txBody>
          <a:bodyPr wrap="square" rtlCol="0">
            <a:spAutoFit/>
          </a:bodyPr>
          <a:lstStyle/>
          <a:p>
            <a:r>
              <a:rPr lang="en-US" sz="3000" dirty="0">
                <a:solidFill>
                  <a:schemeClr val="bg1"/>
                </a:solidFill>
              </a:rPr>
              <a:t>Philippians 1.9-11 NET:  And I pray this, that your love may abound even more and more in knowledge and every kind of insight so that you can decide what is best, and thus be sincere and blameless for the day of Christ, </a:t>
            </a:r>
            <a:r>
              <a:rPr lang="en-US" sz="3000" dirty="0" smtClean="0">
                <a:solidFill>
                  <a:schemeClr val="bg1"/>
                </a:solidFill>
              </a:rPr>
              <a:t>filled </a:t>
            </a:r>
            <a:r>
              <a:rPr lang="en-US" sz="3000" dirty="0">
                <a:solidFill>
                  <a:schemeClr val="bg1"/>
                </a:solidFill>
              </a:rPr>
              <a:t>with </a:t>
            </a:r>
            <a:r>
              <a:rPr lang="en-US" sz="3000" b="1" u="sng" dirty="0">
                <a:solidFill>
                  <a:srgbClr val="FFFF00"/>
                </a:solidFill>
              </a:rPr>
              <a:t>the fruit of </a:t>
            </a:r>
            <a:r>
              <a:rPr lang="en-US" sz="3000" b="1" u="sng" dirty="0" smtClean="0">
                <a:solidFill>
                  <a:srgbClr val="FFFF00"/>
                </a:solidFill>
              </a:rPr>
              <a:t>righteousness </a:t>
            </a:r>
            <a:r>
              <a:rPr lang="en-US" sz="3000" b="1" u="sng" dirty="0">
                <a:solidFill>
                  <a:srgbClr val="FFFF00"/>
                </a:solidFill>
              </a:rPr>
              <a:t>that comes through Jesus Christ </a:t>
            </a:r>
            <a:r>
              <a:rPr lang="en-US" sz="3000" dirty="0">
                <a:solidFill>
                  <a:schemeClr val="bg1"/>
                </a:solidFill>
              </a:rPr>
              <a:t>to the glory and praise of God.</a:t>
            </a:r>
          </a:p>
        </p:txBody>
      </p:sp>
      <p:sp>
        <p:nvSpPr>
          <p:cNvPr id="3" name="Rounded Rectangle 2"/>
          <p:cNvSpPr/>
          <p:nvPr/>
        </p:nvSpPr>
        <p:spPr>
          <a:xfrm>
            <a:off x="0" y="2862323"/>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rPr>
              <a:t>Imputed Righteousness</a:t>
            </a:r>
            <a:endParaRPr lang="en-US" sz="3000" b="1" i="1" dirty="0">
              <a:solidFill>
                <a:schemeClr val="tx1"/>
              </a:solidFill>
            </a:endParaRPr>
          </a:p>
        </p:txBody>
      </p:sp>
      <p:sp>
        <p:nvSpPr>
          <p:cNvPr id="9" name="Rounded Rectangle 8"/>
          <p:cNvSpPr/>
          <p:nvPr/>
        </p:nvSpPr>
        <p:spPr>
          <a:xfrm>
            <a:off x="2653862" y="286232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Knowledge </a:t>
            </a:r>
          </a:p>
          <a:p>
            <a:pPr algn="ctr"/>
            <a:r>
              <a:rPr lang="en-US" sz="3000" dirty="0" smtClean="0">
                <a:solidFill>
                  <a:schemeClr val="tx1"/>
                </a:solidFill>
              </a:rPr>
              <a:t>&amp; Insight</a:t>
            </a:r>
            <a:endParaRPr lang="en-US" sz="3000" dirty="0">
              <a:solidFill>
                <a:schemeClr val="tx1"/>
              </a:solidFill>
            </a:endParaRPr>
          </a:p>
        </p:txBody>
      </p:sp>
      <p:sp>
        <p:nvSpPr>
          <p:cNvPr id="10" name="Rounded Rectangle 9"/>
          <p:cNvSpPr/>
          <p:nvPr/>
        </p:nvSpPr>
        <p:spPr>
          <a:xfrm>
            <a:off x="5307724" y="286232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Love Abounding</a:t>
            </a:r>
            <a:endParaRPr lang="en-US" sz="3000" dirty="0">
              <a:solidFill>
                <a:schemeClr val="tx1"/>
              </a:solidFill>
            </a:endParaRPr>
          </a:p>
        </p:txBody>
      </p:sp>
      <p:sp>
        <p:nvSpPr>
          <p:cNvPr id="11" name="Rounded Rectangle 10"/>
          <p:cNvSpPr/>
          <p:nvPr/>
        </p:nvSpPr>
        <p:spPr>
          <a:xfrm>
            <a:off x="6589986" y="4039487"/>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Decide </a:t>
            </a:r>
          </a:p>
          <a:p>
            <a:pPr algn="ctr"/>
            <a:r>
              <a:rPr lang="en-US" sz="3000" dirty="0" smtClean="0">
                <a:solidFill>
                  <a:schemeClr val="tx1"/>
                </a:solidFill>
              </a:rPr>
              <a:t>What Is Best</a:t>
            </a:r>
            <a:endParaRPr lang="en-US" sz="3000" dirty="0">
              <a:solidFill>
                <a:schemeClr val="tx1"/>
              </a:solidFill>
            </a:endParaRPr>
          </a:p>
        </p:txBody>
      </p:sp>
      <p:sp>
        <p:nvSpPr>
          <p:cNvPr id="12" name="Rounded Rectangle 11"/>
          <p:cNvSpPr/>
          <p:nvPr/>
        </p:nvSpPr>
        <p:spPr>
          <a:xfrm>
            <a:off x="3920358" y="4064897"/>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Sincere &amp; Blameless</a:t>
            </a:r>
            <a:endParaRPr lang="en-US" sz="3000" dirty="0">
              <a:solidFill>
                <a:schemeClr val="tx1"/>
              </a:solidFill>
            </a:endParaRPr>
          </a:p>
        </p:txBody>
      </p:sp>
      <p:sp>
        <p:nvSpPr>
          <p:cNvPr id="13" name="Rounded Rectangle 12"/>
          <p:cNvSpPr/>
          <p:nvPr/>
        </p:nvSpPr>
        <p:spPr>
          <a:xfrm>
            <a:off x="1250730" y="406050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rPr>
              <a:t>Experiential Righteousness</a:t>
            </a:r>
            <a:endParaRPr lang="en-US" sz="3000" b="1" i="1" dirty="0">
              <a:solidFill>
                <a:schemeClr val="tx1"/>
              </a:solidFill>
            </a:endParaRPr>
          </a:p>
        </p:txBody>
      </p:sp>
      <p:sp>
        <p:nvSpPr>
          <p:cNvPr id="14" name="Rounded Rectangle 13"/>
          <p:cNvSpPr/>
          <p:nvPr/>
        </p:nvSpPr>
        <p:spPr>
          <a:xfrm>
            <a:off x="-31532" y="5258681"/>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Glory and Praise to God</a:t>
            </a:r>
            <a:endParaRPr lang="en-US" sz="3000" dirty="0">
              <a:solidFill>
                <a:schemeClr val="tx1"/>
              </a:solidFill>
            </a:endParaRPr>
          </a:p>
        </p:txBody>
      </p:sp>
      <p:cxnSp>
        <p:nvCxnSpPr>
          <p:cNvPr id="16" name="Straight Arrow Connector 15"/>
          <p:cNvCxnSpPr/>
          <p:nvPr/>
        </p:nvCxnSpPr>
        <p:spPr>
          <a:xfrm>
            <a:off x="2270234" y="3349299"/>
            <a:ext cx="6621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76648" y="3349299"/>
            <a:ext cx="6621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182711" y="4524710"/>
            <a:ext cx="667405" cy="175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513083" y="4585136"/>
            <a:ext cx="667405" cy="175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133601" y="4928918"/>
            <a:ext cx="520261" cy="65207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379779" y="3720662"/>
            <a:ext cx="609600" cy="57542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0" y="1797269"/>
            <a:ext cx="956441" cy="60216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6482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1198180"/>
            <a:ext cx="9144000" cy="6858000"/>
          </a:xfrm>
          <a:prstGeom prst="rect">
            <a:avLst/>
          </a:prstGeom>
        </p:spPr>
      </p:pic>
      <p:sp>
        <p:nvSpPr>
          <p:cNvPr id="5" name="TextBox 4"/>
          <p:cNvSpPr txBox="1"/>
          <p:nvPr/>
        </p:nvSpPr>
        <p:spPr>
          <a:xfrm>
            <a:off x="0" y="0"/>
            <a:ext cx="9144000" cy="2400657"/>
          </a:xfrm>
          <a:prstGeom prst="rect">
            <a:avLst/>
          </a:prstGeom>
          <a:solidFill>
            <a:schemeClr val="accent6">
              <a:lumMod val="75000"/>
            </a:schemeClr>
          </a:solidFill>
        </p:spPr>
        <p:txBody>
          <a:bodyPr wrap="square" rtlCol="0">
            <a:spAutoFit/>
          </a:bodyPr>
          <a:lstStyle/>
          <a:p>
            <a:r>
              <a:rPr lang="en-US" sz="3000" dirty="0">
                <a:solidFill>
                  <a:schemeClr val="bg1"/>
                </a:solidFill>
              </a:rPr>
              <a:t>Philippians 1.9-11 NET:  And I pray this, that your love may abound even more and more in </a:t>
            </a:r>
            <a:r>
              <a:rPr lang="en-US" sz="3000" b="1" u="sng" dirty="0">
                <a:solidFill>
                  <a:srgbClr val="FFFF00"/>
                </a:solidFill>
              </a:rPr>
              <a:t>knowledge</a:t>
            </a:r>
            <a:r>
              <a:rPr lang="en-US" sz="3000" dirty="0">
                <a:solidFill>
                  <a:srgbClr val="FFFF00"/>
                </a:solidFill>
              </a:rPr>
              <a:t> </a:t>
            </a:r>
            <a:r>
              <a:rPr lang="en-US" sz="3000" dirty="0">
                <a:solidFill>
                  <a:schemeClr val="bg1"/>
                </a:solidFill>
              </a:rPr>
              <a:t>and every kind of </a:t>
            </a:r>
            <a:r>
              <a:rPr lang="en-US" sz="3000" dirty="0" smtClean="0">
                <a:solidFill>
                  <a:schemeClr val="bg1"/>
                </a:solidFill>
              </a:rPr>
              <a:t>insight...</a:t>
            </a:r>
          </a:p>
          <a:p>
            <a:endParaRPr lang="en-US" sz="3000" dirty="0" smtClean="0">
              <a:solidFill>
                <a:schemeClr val="bg1"/>
              </a:solidFill>
            </a:endParaRPr>
          </a:p>
          <a:p>
            <a:pPr algn="r"/>
            <a:r>
              <a:rPr lang="el-GR" sz="3000" b="1" dirty="0" smtClean="0">
                <a:solidFill>
                  <a:srgbClr val="FFFF00"/>
                </a:solidFill>
                <a:latin typeface="Times New Roman" panose="02020603050405020304" pitchFamily="18" charset="0"/>
                <a:cs typeface="Times New Roman" panose="02020603050405020304" pitchFamily="18" charset="0"/>
              </a:rPr>
              <a:t>ἐπίγνωσις</a:t>
            </a:r>
            <a:r>
              <a:rPr lang="en-US" sz="3000" b="1" dirty="0" smtClean="0">
                <a:solidFill>
                  <a:srgbClr val="FFFF00"/>
                </a:solidFill>
              </a:rPr>
              <a:t> = </a:t>
            </a:r>
            <a:r>
              <a:rPr lang="en-US" sz="3000" b="1" dirty="0">
                <a:solidFill>
                  <a:srgbClr val="FFFF00"/>
                </a:solidFill>
              </a:rPr>
              <a:t>knowledge of God through Christ </a:t>
            </a:r>
            <a:r>
              <a:rPr lang="en-US" sz="3000" b="1" dirty="0" smtClean="0">
                <a:solidFill>
                  <a:srgbClr val="FFFF00"/>
                </a:solidFill>
              </a:rPr>
              <a:t> </a:t>
            </a:r>
            <a:endParaRPr lang="en-US" sz="3000" b="1" dirty="0">
              <a:solidFill>
                <a:srgbClr val="FFFF00"/>
              </a:solidFill>
            </a:endParaRPr>
          </a:p>
        </p:txBody>
      </p:sp>
      <p:sp>
        <p:nvSpPr>
          <p:cNvPr id="3" name="Rounded Rectangle 2"/>
          <p:cNvSpPr/>
          <p:nvPr/>
        </p:nvSpPr>
        <p:spPr>
          <a:xfrm>
            <a:off x="0" y="2862323"/>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rPr>
              <a:t>Imputed Righteousness</a:t>
            </a:r>
            <a:endParaRPr lang="en-US" sz="3000" b="1" i="1" dirty="0">
              <a:solidFill>
                <a:schemeClr val="tx1"/>
              </a:solidFill>
            </a:endParaRPr>
          </a:p>
        </p:txBody>
      </p:sp>
      <p:sp>
        <p:nvSpPr>
          <p:cNvPr id="9" name="Rounded Rectangle 8"/>
          <p:cNvSpPr/>
          <p:nvPr/>
        </p:nvSpPr>
        <p:spPr>
          <a:xfrm>
            <a:off x="2653862" y="2862322"/>
            <a:ext cx="2564524" cy="973954"/>
          </a:xfrm>
          <a:prstGeom prst="roundRect">
            <a:avLst/>
          </a:prstGeom>
          <a:solidFill>
            <a:srgbClr val="ED4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FFFF00"/>
                </a:solidFill>
              </a:rPr>
              <a:t>Knowledge </a:t>
            </a:r>
          </a:p>
          <a:p>
            <a:pPr algn="ctr"/>
            <a:r>
              <a:rPr lang="en-US" sz="3000" dirty="0" smtClean="0">
                <a:solidFill>
                  <a:srgbClr val="FFFF00"/>
                </a:solidFill>
              </a:rPr>
              <a:t>&amp; Insight</a:t>
            </a:r>
            <a:endParaRPr lang="en-US" sz="3000" dirty="0">
              <a:solidFill>
                <a:srgbClr val="FFFF00"/>
              </a:solidFill>
            </a:endParaRPr>
          </a:p>
        </p:txBody>
      </p:sp>
      <p:sp>
        <p:nvSpPr>
          <p:cNvPr id="10" name="Rounded Rectangle 9"/>
          <p:cNvSpPr/>
          <p:nvPr/>
        </p:nvSpPr>
        <p:spPr>
          <a:xfrm>
            <a:off x="5307724" y="286232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Love Abounding</a:t>
            </a:r>
            <a:endParaRPr lang="en-US" sz="3000" dirty="0">
              <a:solidFill>
                <a:schemeClr val="tx1"/>
              </a:solidFill>
            </a:endParaRPr>
          </a:p>
        </p:txBody>
      </p:sp>
      <p:sp>
        <p:nvSpPr>
          <p:cNvPr id="11" name="Rounded Rectangle 10"/>
          <p:cNvSpPr/>
          <p:nvPr/>
        </p:nvSpPr>
        <p:spPr>
          <a:xfrm>
            <a:off x="6589986" y="4039487"/>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Decide </a:t>
            </a:r>
          </a:p>
          <a:p>
            <a:pPr algn="ctr"/>
            <a:r>
              <a:rPr lang="en-US" sz="3000" dirty="0" smtClean="0">
                <a:solidFill>
                  <a:schemeClr val="tx1"/>
                </a:solidFill>
              </a:rPr>
              <a:t>What Is Best</a:t>
            </a:r>
            <a:endParaRPr lang="en-US" sz="3000" dirty="0">
              <a:solidFill>
                <a:schemeClr val="tx1"/>
              </a:solidFill>
            </a:endParaRPr>
          </a:p>
        </p:txBody>
      </p:sp>
      <p:sp>
        <p:nvSpPr>
          <p:cNvPr id="12" name="Rounded Rectangle 11"/>
          <p:cNvSpPr/>
          <p:nvPr/>
        </p:nvSpPr>
        <p:spPr>
          <a:xfrm>
            <a:off x="3920358" y="4064897"/>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Sincere &amp; Blameless</a:t>
            </a:r>
            <a:endParaRPr lang="en-US" sz="3000" dirty="0">
              <a:solidFill>
                <a:schemeClr val="tx1"/>
              </a:solidFill>
            </a:endParaRPr>
          </a:p>
        </p:txBody>
      </p:sp>
      <p:sp>
        <p:nvSpPr>
          <p:cNvPr id="13" name="Rounded Rectangle 12"/>
          <p:cNvSpPr/>
          <p:nvPr/>
        </p:nvSpPr>
        <p:spPr>
          <a:xfrm>
            <a:off x="1250730" y="406050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rPr>
              <a:t>Experiential Righteousness</a:t>
            </a:r>
            <a:endParaRPr lang="en-US" sz="3000" b="1" i="1" dirty="0">
              <a:solidFill>
                <a:schemeClr val="tx1"/>
              </a:solidFill>
            </a:endParaRPr>
          </a:p>
        </p:txBody>
      </p:sp>
      <p:sp>
        <p:nvSpPr>
          <p:cNvPr id="14" name="Rounded Rectangle 13"/>
          <p:cNvSpPr/>
          <p:nvPr/>
        </p:nvSpPr>
        <p:spPr>
          <a:xfrm>
            <a:off x="-31532" y="5258681"/>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Glory and Praise to God</a:t>
            </a:r>
            <a:endParaRPr lang="en-US" sz="3000" dirty="0">
              <a:solidFill>
                <a:schemeClr val="tx1"/>
              </a:solidFill>
            </a:endParaRPr>
          </a:p>
        </p:txBody>
      </p:sp>
      <p:cxnSp>
        <p:nvCxnSpPr>
          <p:cNvPr id="16" name="Straight Arrow Connector 15"/>
          <p:cNvCxnSpPr/>
          <p:nvPr/>
        </p:nvCxnSpPr>
        <p:spPr>
          <a:xfrm>
            <a:off x="2270234" y="3349299"/>
            <a:ext cx="6621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76648" y="3349299"/>
            <a:ext cx="6621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182711" y="4524710"/>
            <a:ext cx="667405" cy="175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513083" y="4585136"/>
            <a:ext cx="667405" cy="175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133601" y="4928918"/>
            <a:ext cx="520261" cy="65207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379779" y="3720662"/>
            <a:ext cx="609600" cy="57542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279228" y="987972"/>
            <a:ext cx="3205654" cy="945931"/>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60541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1198180"/>
            <a:ext cx="9144000" cy="6858000"/>
          </a:xfrm>
          <a:prstGeom prst="rect">
            <a:avLst/>
          </a:prstGeom>
        </p:spPr>
      </p:pic>
      <p:sp>
        <p:nvSpPr>
          <p:cNvPr id="5" name="TextBox 4"/>
          <p:cNvSpPr txBox="1"/>
          <p:nvPr/>
        </p:nvSpPr>
        <p:spPr>
          <a:xfrm>
            <a:off x="0" y="0"/>
            <a:ext cx="9144000" cy="2431435"/>
          </a:xfrm>
          <a:prstGeom prst="rect">
            <a:avLst/>
          </a:prstGeom>
          <a:solidFill>
            <a:schemeClr val="accent6">
              <a:lumMod val="75000"/>
            </a:schemeClr>
          </a:solidFill>
        </p:spPr>
        <p:txBody>
          <a:bodyPr wrap="square" rtlCol="0">
            <a:spAutoFit/>
          </a:bodyPr>
          <a:lstStyle/>
          <a:p>
            <a:r>
              <a:rPr lang="en-US" sz="3000" dirty="0">
                <a:solidFill>
                  <a:schemeClr val="bg1"/>
                </a:solidFill>
              </a:rPr>
              <a:t>Philippians 1.9-11 NET:  And I pray this, that your love may abound even more and more in knowledge</a:t>
            </a:r>
            <a:r>
              <a:rPr lang="en-US" sz="3000" dirty="0">
                <a:solidFill>
                  <a:srgbClr val="FFFF00"/>
                </a:solidFill>
              </a:rPr>
              <a:t> </a:t>
            </a:r>
            <a:r>
              <a:rPr lang="en-US" sz="3000" dirty="0">
                <a:solidFill>
                  <a:schemeClr val="bg1"/>
                </a:solidFill>
              </a:rPr>
              <a:t>and </a:t>
            </a:r>
            <a:r>
              <a:rPr lang="en-US" sz="3000" b="1" u="sng" dirty="0">
                <a:solidFill>
                  <a:srgbClr val="FFFF00"/>
                </a:solidFill>
              </a:rPr>
              <a:t>every kind of </a:t>
            </a:r>
            <a:r>
              <a:rPr lang="en-US" sz="3000" b="1" u="sng" dirty="0" smtClean="0">
                <a:solidFill>
                  <a:srgbClr val="FFFF00"/>
                </a:solidFill>
              </a:rPr>
              <a:t>insight</a:t>
            </a:r>
            <a:r>
              <a:rPr lang="en-US" sz="3000" dirty="0" smtClean="0">
                <a:solidFill>
                  <a:schemeClr val="bg1"/>
                </a:solidFill>
              </a:rPr>
              <a:t>...</a:t>
            </a:r>
          </a:p>
          <a:p>
            <a:endParaRPr lang="en-US" sz="3000" dirty="0" smtClean="0">
              <a:solidFill>
                <a:schemeClr val="bg1"/>
              </a:solidFill>
            </a:endParaRPr>
          </a:p>
          <a:p>
            <a:pPr algn="r"/>
            <a:r>
              <a:rPr lang="el-GR" sz="3200" b="1" dirty="0">
                <a:solidFill>
                  <a:srgbClr val="FFFF00"/>
                </a:solidFill>
                <a:latin typeface="Times New Roman" panose="02020603050405020304" pitchFamily="18" charset="0"/>
                <a:cs typeface="Times New Roman" panose="02020603050405020304" pitchFamily="18" charset="0"/>
              </a:rPr>
              <a:t>αἴσθησις</a:t>
            </a:r>
            <a:r>
              <a:rPr lang="el-GR" sz="3200" dirty="0">
                <a:solidFill>
                  <a:srgbClr val="FFFF00"/>
                </a:solidFill>
              </a:rPr>
              <a:t> </a:t>
            </a:r>
            <a:r>
              <a:rPr lang="en-US" sz="3000" b="1" dirty="0" smtClean="0">
                <a:solidFill>
                  <a:srgbClr val="FFFF00"/>
                </a:solidFill>
              </a:rPr>
              <a:t>= capacity to understand morally</a:t>
            </a:r>
            <a:endParaRPr lang="en-US" sz="3000" b="1" dirty="0">
              <a:solidFill>
                <a:srgbClr val="FFFF00"/>
              </a:solidFill>
            </a:endParaRPr>
          </a:p>
        </p:txBody>
      </p:sp>
      <p:sp>
        <p:nvSpPr>
          <p:cNvPr id="3" name="Rounded Rectangle 2"/>
          <p:cNvSpPr/>
          <p:nvPr/>
        </p:nvSpPr>
        <p:spPr>
          <a:xfrm>
            <a:off x="0" y="2862323"/>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rPr>
              <a:t>Imputed Righteousness</a:t>
            </a:r>
            <a:endParaRPr lang="en-US" sz="3000" b="1" i="1" dirty="0">
              <a:solidFill>
                <a:schemeClr val="tx1"/>
              </a:solidFill>
            </a:endParaRPr>
          </a:p>
        </p:txBody>
      </p:sp>
      <p:sp>
        <p:nvSpPr>
          <p:cNvPr id="9" name="Rounded Rectangle 8"/>
          <p:cNvSpPr/>
          <p:nvPr/>
        </p:nvSpPr>
        <p:spPr>
          <a:xfrm>
            <a:off x="2653862" y="2862322"/>
            <a:ext cx="2564524" cy="973954"/>
          </a:xfrm>
          <a:prstGeom prst="roundRect">
            <a:avLst/>
          </a:prstGeom>
          <a:solidFill>
            <a:srgbClr val="ED4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FFFF00"/>
                </a:solidFill>
              </a:rPr>
              <a:t>Knowledge </a:t>
            </a:r>
          </a:p>
          <a:p>
            <a:pPr algn="ctr"/>
            <a:r>
              <a:rPr lang="en-US" sz="3000" dirty="0" smtClean="0">
                <a:solidFill>
                  <a:srgbClr val="FFFF00"/>
                </a:solidFill>
              </a:rPr>
              <a:t>&amp; Insight</a:t>
            </a:r>
            <a:endParaRPr lang="en-US" sz="3000" dirty="0">
              <a:solidFill>
                <a:srgbClr val="FFFF00"/>
              </a:solidFill>
            </a:endParaRPr>
          </a:p>
        </p:txBody>
      </p:sp>
      <p:sp>
        <p:nvSpPr>
          <p:cNvPr id="10" name="Rounded Rectangle 9"/>
          <p:cNvSpPr/>
          <p:nvPr/>
        </p:nvSpPr>
        <p:spPr>
          <a:xfrm>
            <a:off x="5307724" y="286232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Love Abounding</a:t>
            </a:r>
            <a:endParaRPr lang="en-US" sz="3000" dirty="0">
              <a:solidFill>
                <a:schemeClr val="tx1"/>
              </a:solidFill>
            </a:endParaRPr>
          </a:p>
        </p:txBody>
      </p:sp>
      <p:sp>
        <p:nvSpPr>
          <p:cNvPr id="11" name="Rounded Rectangle 10"/>
          <p:cNvSpPr/>
          <p:nvPr/>
        </p:nvSpPr>
        <p:spPr>
          <a:xfrm>
            <a:off x="6589986" y="4039487"/>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Decide </a:t>
            </a:r>
          </a:p>
          <a:p>
            <a:pPr algn="ctr"/>
            <a:r>
              <a:rPr lang="en-US" sz="3000" dirty="0" smtClean="0">
                <a:solidFill>
                  <a:schemeClr val="tx1"/>
                </a:solidFill>
              </a:rPr>
              <a:t>What Is Best</a:t>
            </a:r>
            <a:endParaRPr lang="en-US" sz="3000" dirty="0">
              <a:solidFill>
                <a:schemeClr val="tx1"/>
              </a:solidFill>
            </a:endParaRPr>
          </a:p>
        </p:txBody>
      </p:sp>
      <p:sp>
        <p:nvSpPr>
          <p:cNvPr id="12" name="Rounded Rectangle 11"/>
          <p:cNvSpPr/>
          <p:nvPr/>
        </p:nvSpPr>
        <p:spPr>
          <a:xfrm>
            <a:off x="3920358" y="4064897"/>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Sincere &amp; Blameless</a:t>
            </a:r>
            <a:endParaRPr lang="en-US" sz="3000" dirty="0">
              <a:solidFill>
                <a:schemeClr val="tx1"/>
              </a:solidFill>
            </a:endParaRPr>
          </a:p>
        </p:txBody>
      </p:sp>
      <p:sp>
        <p:nvSpPr>
          <p:cNvPr id="13" name="Rounded Rectangle 12"/>
          <p:cNvSpPr/>
          <p:nvPr/>
        </p:nvSpPr>
        <p:spPr>
          <a:xfrm>
            <a:off x="1250730" y="406050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rPr>
              <a:t>Experiential Righteousness</a:t>
            </a:r>
            <a:endParaRPr lang="en-US" sz="3000" b="1" i="1" dirty="0">
              <a:solidFill>
                <a:schemeClr val="tx1"/>
              </a:solidFill>
            </a:endParaRPr>
          </a:p>
        </p:txBody>
      </p:sp>
      <p:sp>
        <p:nvSpPr>
          <p:cNvPr id="14" name="Rounded Rectangle 13"/>
          <p:cNvSpPr/>
          <p:nvPr/>
        </p:nvSpPr>
        <p:spPr>
          <a:xfrm>
            <a:off x="-31532" y="5258681"/>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Glory and Praise to God</a:t>
            </a:r>
            <a:endParaRPr lang="en-US" sz="3000" dirty="0">
              <a:solidFill>
                <a:schemeClr val="tx1"/>
              </a:solidFill>
            </a:endParaRPr>
          </a:p>
        </p:txBody>
      </p:sp>
      <p:cxnSp>
        <p:nvCxnSpPr>
          <p:cNvPr id="16" name="Straight Arrow Connector 15"/>
          <p:cNvCxnSpPr/>
          <p:nvPr/>
        </p:nvCxnSpPr>
        <p:spPr>
          <a:xfrm>
            <a:off x="2270234" y="3349299"/>
            <a:ext cx="6621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76648" y="3349299"/>
            <a:ext cx="6621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182711" y="4524710"/>
            <a:ext cx="667405" cy="175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513083" y="4585136"/>
            <a:ext cx="667405" cy="175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133601" y="4928918"/>
            <a:ext cx="520261" cy="65207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379779" y="3720662"/>
            <a:ext cx="609600" cy="57542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33601" y="1471448"/>
            <a:ext cx="651640" cy="462455"/>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42487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1198180"/>
            <a:ext cx="9144000" cy="6858000"/>
          </a:xfrm>
          <a:prstGeom prst="rect">
            <a:avLst/>
          </a:prstGeom>
        </p:spPr>
      </p:pic>
      <p:sp>
        <p:nvSpPr>
          <p:cNvPr id="5" name="TextBox 4"/>
          <p:cNvSpPr txBox="1"/>
          <p:nvPr/>
        </p:nvSpPr>
        <p:spPr>
          <a:xfrm>
            <a:off x="0" y="0"/>
            <a:ext cx="9144000" cy="2431435"/>
          </a:xfrm>
          <a:prstGeom prst="rect">
            <a:avLst/>
          </a:prstGeom>
          <a:solidFill>
            <a:schemeClr val="accent6">
              <a:lumMod val="75000"/>
            </a:schemeClr>
          </a:solidFill>
        </p:spPr>
        <p:txBody>
          <a:bodyPr wrap="square" rtlCol="0">
            <a:spAutoFit/>
          </a:bodyPr>
          <a:lstStyle/>
          <a:p>
            <a:r>
              <a:rPr lang="en-US" sz="3000" dirty="0">
                <a:solidFill>
                  <a:schemeClr val="bg1"/>
                </a:solidFill>
              </a:rPr>
              <a:t>Philippians 1.9-11 NET:  And I pray this, that </a:t>
            </a:r>
            <a:r>
              <a:rPr lang="en-US" sz="3000" b="1" u="sng" dirty="0">
                <a:solidFill>
                  <a:srgbClr val="FFFF00"/>
                </a:solidFill>
              </a:rPr>
              <a:t>your love may abound even more and more </a:t>
            </a:r>
            <a:r>
              <a:rPr lang="en-US" sz="3000" dirty="0">
                <a:solidFill>
                  <a:schemeClr val="bg1"/>
                </a:solidFill>
              </a:rPr>
              <a:t>in knowledge</a:t>
            </a:r>
            <a:r>
              <a:rPr lang="en-US" sz="3000" dirty="0">
                <a:solidFill>
                  <a:srgbClr val="FFFF00"/>
                </a:solidFill>
              </a:rPr>
              <a:t> </a:t>
            </a:r>
            <a:r>
              <a:rPr lang="en-US" sz="3000" dirty="0">
                <a:solidFill>
                  <a:schemeClr val="bg1"/>
                </a:solidFill>
              </a:rPr>
              <a:t>and every kind of </a:t>
            </a:r>
            <a:r>
              <a:rPr lang="en-US" sz="3000" dirty="0" smtClean="0">
                <a:solidFill>
                  <a:schemeClr val="bg1"/>
                </a:solidFill>
              </a:rPr>
              <a:t>insight...</a:t>
            </a:r>
          </a:p>
          <a:p>
            <a:endParaRPr lang="en-US" sz="3000" dirty="0" smtClean="0">
              <a:solidFill>
                <a:schemeClr val="bg1"/>
              </a:solidFill>
            </a:endParaRPr>
          </a:p>
          <a:p>
            <a:pPr algn="r"/>
            <a:r>
              <a:rPr lang="el-GR" sz="3200" b="1" dirty="0" smtClean="0">
                <a:solidFill>
                  <a:srgbClr val="FFFF00"/>
                </a:solidFill>
                <a:latin typeface="Times New Roman" panose="02020603050405020304" pitchFamily="18" charset="0"/>
                <a:cs typeface="Times New Roman" panose="02020603050405020304" pitchFamily="18" charset="0"/>
              </a:rPr>
              <a:t>περισσεύω</a:t>
            </a:r>
            <a:r>
              <a:rPr lang="en-US" sz="3200" dirty="0" smtClean="0">
                <a:solidFill>
                  <a:srgbClr val="FFFF00"/>
                </a:solidFill>
              </a:rPr>
              <a:t> </a:t>
            </a:r>
            <a:r>
              <a:rPr lang="en-US" sz="3000" b="1" dirty="0" smtClean="0">
                <a:solidFill>
                  <a:srgbClr val="FFFF00"/>
                </a:solidFill>
              </a:rPr>
              <a:t>= abound, be abundant, overflow</a:t>
            </a:r>
            <a:endParaRPr lang="en-US" sz="3000" b="1" dirty="0">
              <a:solidFill>
                <a:srgbClr val="FFFF00"/>
              </a:solidFill>
            </a:endParaRPr>
          </a:p>
        </p:txBody>
      </p:sp>
      <p:sp>
        <p:nvSpPr>
          <p:cNvPr id="3" name="Rounded Rectangle 2"/>
          <p:cNvSpPr/>
          <p:nvPr/>
        </p:nvSpPr>
        <p:spPr>
          <a:xfrm>
            <a:off x="0" y="2862323"/>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rPr>
              <a:t>Imputed Righteousness</a:t>
            </a:r>
            <a:endParaRPr lang="en-US" sz="3000" b="1" i="1" dirty="0">
              <a:solidFill>
                <a:schemeClr val="tx1"/>
              </a:solidFill>
            </a:endParaRPr>
          </a:p>
        </p:txBody>
      </p:sp>
      <p:sp>
        <p:nvSpPr>
          <p:cNvPr id="9" name="Rounded Rectangle 8"/>
          <p:cNvSpPr/>
          <p:nvPr/>
        </p:nvSpPr>
        <p:spPr>
          <a:xfrm>
            <a:off x="2653862" y="286232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Knowledge </a:t>
            </a:r>
          </a:p>
          <a:p>
            <a:pPr algn="ctr"/>
            <a:r>
              <a:rPr lang="en-US" sz="3000" dirty="0" smtClean="0">
                <a:solidFill>
                  <a:schemeClr val="tx1"/>
                </a:solidFill>
              </a:rPr>
              <a:t>&amp; Insight</a:t>
            </a:r>
            <a:endParaRPr lang="en-US" sz="3000" dirty="0">
              <a:solidFill>
                <a:schemeClr val="tx1"/>
              </a:solidFill>
            </a:endParaRPr>
          </a:p>
        </p:txBody>
      </p:sp>
      <p:sp>
        <p:nvSpPr>
          <p:cNvPr id="10" name="Rounded Rectangle 9"/>
          <p:cNvSpPr/>
          <p:nvPr/>
        </p:nvSpPr>
        <p:spPr>
          <a:xfrm>
            <a:off x="5307724" y="2862322"/>
            <a:ext cx="2564524" cy="973954"/>
          </a:xfrm>
          <a:prstGeom prst="roundRect">
            <a:avLst/>
          </a:prstGeom>
          <a:solidFill>
            <a:srgbClr val="ED4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FFFF00"/>
                </a:solidFill>
              </a:rPr>
              <a:t>Love Abounding</a:t>
            </a:r>
            <a:endParaRPr lang="en-US" sz="3000" dirty="0">
              <a:solidFill>
                <a:srgbClr val="FFFF00"/>
              </a:solidFill>
            </a:endParaRPr>
          </a:p>
        </p:txBody>
      </p:sp>
      <p:sp>
        <p:nvSpPr>
          <p:cNvPr id="11" name="Rounded Rectangle 10"/>
          <p:cNvSpPr/>
          <p:nvPr/>
        </p:nvSpPr>
        <p:spPr>
          <a:xfrm>
            <a:off x="6589986" y="4039487"/>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Decide </a:t>
            </a:r>
          </a:p>
          <a:p>
            <a:pPr algn="ctr"/>
            <a:r>
              <a:rPr lang="en-US" sz="3000" dirty="0" smtClean="0">
                <a:solidFill>
                  <a:schemeClr val="tx1"/>
                </a:solidFill>
              </a:rPr>
              <a:t>What Is Best</a:t>
            </a:r>
            <a:endParaRPr lang="en-US" sz="3000" dirty="0">
              <a:solidFill>
                <a:schemeClr val="tx1"/>
              </a:solidFill>
            </a:endParaRPr>
          </a:p>
        </p:txBody>
      </p:sp>
      <p:sp>
        <p:nvSpPr>
          <p:cNvPr id="12" name="Rounded Rectangle 11"/>
          <p:cNvSpPr/>
          <p:nvPr/>
        </p:nvSpPr>
        <p:spPr>
          <a:xfrm>
            <a:off x="3920358" y="4064897"/>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Sincere &amp; Blameless</a:t>
            </a:r>
            <a:endParaRPr lang="en-US" sz="3000" dirty="0">
              <a:solidFill>
                <a:schemeClr val="tx1"/>
              </a:solidFill>
            </a:endParaRPr>
          </a:p>
        </p:txBody>
      </p:sp>
      <p:sp>
        <p:nvSpPr>
          <p:cNvPr id="13" name="Rounded Rectangle 12"/>
          <p:cNvSpPr/>
          <p:nvPr/>
        </p:nvSpPr>
        <p:spPr>
          <a:xfrm>
            <a:off x="1250730" y="406050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rPr>
              <a:t>Experiential Righteousness</a:t>
            </a:r>
            <a:endParaRPr lang="en-US" sz="3000" b="1" i="1" dirty="0">
              <a:solidFill>
                <a:schemeClr val="tx1"/>
              </a:solidFill>
            </a:endParaRPr>
          </a:p>
        </p:txBody>
      </p:sp>
      <p:sp>
        <p:nvSpPr>
          <p:cNvPr id="14" name="Rounded Rectangle 13"/>
          <p:cNvSpPr/>
          <p:nvPr/>
        </p:nvSpPr>
        <p:spPr>
          <a:xfrm>
            <a:off x="-31532" y="5258681"/>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Glory and Praise to God</a:t>
            </a:r>
            <a:endParaRPr lang="en-US" sz="3000" dirty="0">
              <a:solidFill>
                <a:schemeClr val="tx1"/>
              </a:solidFill>
            </a:endParaRPr>
          </a:p>
        </p:txBody>
      </p:sp>
      <p:cxnSp>
        <p:nvCxnSpPr>
          <p:cNvPr id="16" name="Straight Arrow Connector 15"/>
          <p:cNvCxnSpPr/>
          <p:nvPr/>
        </p:nvCxnSpPr>
        <p:spPr>
          <a:xfrm>
            <a:off x="2270234" y="3349299"/>
            <a:ext cx="6621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76648" y="3349299"/>
            <a:ext cx="6621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182711" y="4524710"/>
            <a:ext cx="667405" cy="175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513083" y="4585136"/>
            <a:ext cx="667405" cy="175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133601" y="4928918"/>
            <a:ext cx="520261" cy="65207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379779" y="3720662"/>
            <a:ext cx="609600" cy="57542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78037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1198180"/>
            <a:ext cx="9144000" cy="6858000"/>
          </a:xfrm>
          <a:prstGeom prst="rect">
            <a:avLst/>
          </a:prstGeom>
        </p:spPr>
      </p:pic>
      <p:sp>
        <p:nvSpPr>
          <p:cNvPr id="5" name="TextBox 4"/>
          <p:cNvSpPr txBox="1"/>
          <p:nvPr/>
        </p:nvSpPr>
        <p:spPr>
          <a:xfrm>
            <a:off x="0" y="0"/>
            <a:ext cx="9144000" cy="2769989"/>
          </a:xfrm>
          <a:prstGeom prst="rect">
            <a:avLst/>
          </a:prstGeom>
          <a:solidFill>
            <a:schemeClr val="accent6">
              <a:lumMod val="75000"/>
            </a:schemeClr>
          </a:solidFill>
        </p:spPr>
        <p:txBody>
          <a:bodyPr wrap="square" rtlCol="0">
            <a:spAutoFit/>
          </a:bodyPr>
          <a:lstStyle/>
          <a:p>
            <a:r>
              <a:rPr lang="en-US" sz="3000" dirty="0">
                <a:solidFill>
                  <a:schemeClr val="bg1"/>
                </a:solidFill>
              </a:rPr>
              <a:t>Philippians 1.9-11 </a:t>
            </a:r>
            <a:r>
              <a:rPr lang="en-US" sz="3000" dirty="0" smtClean="0">
                <a:solidFill>
                  <a:schemeClr val="bg1"/>
                </a:solidFill>
              </a:rPr>
              <a:t>:  </a:t>
            </a:r>
            <a:r>
              <a:rPr lang="en-US" sz="3000" dirty="0">
                <a:solidFill>
                  <a:schemeClr val="bg1"/>
                </a:solidFill>
              </a:rPr>
              <a:t>And I pray this, that your love may abound even more and more in knowledge</a:t>
            </a:r>
            <a:r>
              <a:rPr lang="en-US" sz="3000" dirty="0">
                <a:solidFill>
                  <a:srgbClr val="FFFF00"/>
                </a:solidFill>
              </a:rPr>
              <a:t> </a:t>
            </a:r>
            <a:r>
              <a:rPr lang="en-US" sz="3000" dirty="0">
                <a:solidFill>
                  <a:schemeClr val="bg1"/>
                </a:solidFill>
              </a:rPr>
              <a:t>and every kind of </a:t>
            </a:r>
            <a:r>
              <a:rPr lang="en-US" sz="3000" dirty="0" smtClean="0">
                <a:solidFill>
                  <a:schemeClr val="bg1"/>
                </a:solidFill>
              </a:rPr>
              <a:t>insight</a:t>
            </a:r>
            <a:r>
              <a:rPr lang="en-US" sz="3000" dirty="0" smtClean="0">
                <a:solidFill>
                  <a:schemeClr val="bg1"/>
                </a:solidFill>
              </a:rPr>
              <a:t> </a:t>
            </a:r>
            <a:r>
              <a:rPr lang="en-US" sz="3000" b="1" u="sng" dirty="0" smtClean="0">
                <a:solidFill>
                  <a:srgbClr val="FFFF00"/>
                </a:solidFill>
              </a:rPr>
              <a:t>so that you can decide what is best</a:t>
            </a:r>
            <a:r>
              <a:rPr lang="en-US" sz="3000" dirty="0" smtClean="0">
                <a:solidFill>
                  <a:schemeClr val="bg1"/>
                </a:solidFill>
              </a:rPr>
              <a:t>...</a:t>
            </a:r>
          </a:p>
          <a:p>
            <a:endParaRPr lang="en-US" sz="2000" dirty="0" smtClean="0">
              <a:solidFill>
                <a:schemeClr val="bg1"/>
              </a:solidFill>
            </a:endParaRPr>
          </a:p>
          <a:p>
            <a:pPr algn="r"/>
            <a:r>
              <a:rPr lang="en-US" sz="3200" b="1" dirty="0">
                <a:solidFill>
                  <a:srgbClr val="FFFF00"/>
                </a:solidFill>
              </a:rPr>
              <a:t>“so that you </a:t>
            </a:r>
            <a:r>
              <a:rPr lang="en-US" sz="3200" b="1" i="1" dirty="0">
                <a:solidFill>
                  <a:srgbClr val="FFFF00"/>
                </a:solidFill>
              </a:rPr>
              <a:t>approve</a:t>
            </a:r>
            <a:r>
              <a:rPr lang="en-US" sz="3200" b="1" dirty="0">
                <a:solidFill>
                  <a:srgbClr val="FFFF00"/>
                </a:solidFill>
              </a:rPr>
              <a:t> that which is </a:t>
            </a:r>
            <a:r>
              <a:rPr lang="en-US" sz="3200" b="1" dirty="0" smtClean="0">
                <a:solidFill>
                  <a:srgbClr val="FFFF00"/>
                </a:solidFill>
              </a:rPr>
              <a:t>superior”</a:t>
            </a:r>
          </a:p>
          <a:p>
            <a:pPr algn="r"/>
            <a:r>
              <a:rPr lang="el-GR" sz="3200" b="1" dirty="0" smtClean="0">
                <a:solidFill>
                  <a:srgbClr val="FFFF00"/>
                </a:solidFill>
                <a:latin typeface="Times New Roman" panose="02020603050405020304" pitchFamily="18" charset="0"/>
                <a:cs typeface="Times New Roman" panose="02020603050405020304" pitchFamily="18" charset="0"/>
              </a:rPr>
              <a:t>δοκιμάζω</a:t>
            </a:r>
            <a:r>
              <a:rPr lang="en-US" sz="3200" b="1" dirty="0" smtClean="0">
                <a:solidFill>
                  <a:srgbClr val="FFFF00"/>
                </a:solidFill>
              </a:rPr>
              <a:t> = approval following an examination</a:t>
            </a:r>
            <a:endParaRPr lang="en-US" sz="3000" b="1" dirty="0">
              <a:solidFill>
                <a:srgbClr val="FFFF00"/>
              </a:solidFill>
            </a:endParaRPr>
          </a:p>
        </p:txBody>
      </p:sp>
      <p:sp>
        <p:nvSpPr>
          <p:cNvPr id="3" name="Rounded Rectangle 2"/>
          <p:cNvSpPr/>
          <p:nvPr/>
        </p:nvSpPr>
        <p:spPr>
          <a:xfrm>
            <a:off x="0" y="2862323"/>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rPr>
              <a:t>Imputed Righteousness</a:t>
            </a:r>
            <a:endParaRPr lang="en-US" sz="3000" b="1" i="1" dirty="0">
              <a:solidFill>
                <a:schemeClr val="tx1"/>
              </a:solidFill>
            </a:endParaRPr>
          </a:p>
        </p:txBody>
      </p:sp>
      <p:sp>
        <p:nvSpPr>
          <p:cNvPr id="9" name="Rounded Rectangle 8"/>
          <p:cNvSpPr/>
          <p:nvPr/>
        </p:nvSpPr>
        <p:spPr>
          <a:xfrm>
            <a:off x="2653862" y="286232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Knowledge </a:t>
            </a:r>
          </a:p>
          <a:p>
            <a:pPr algn="ctr"/>
            <a:r>
              <a:rPr lang="en-US" sz="3000" dirty="0" smtClean="0">
                <a:solidFill>
                  <a:schemeClr val="tx1"/>
                </a:solidFill>
              </a:rPr>
              <a:t>&amp; Insight</a:t>
            </a:r>
            <a:endParaRPr lang="en-US" sz="3000" dirty="0">
              <a:solidFill>
                <a:schemeClr val="tx1"/>
              </a:solidFill>
            </a:endParaRPr>
          </a:p>
        </p:txBody>
      </p:sp>
      <p:sp>
        <p:nvSpPr>
          <p:cNvPr id="10" name="Rounded Rectangle 9"/>
          <p:cNvSpPr/>
          <p:nvPr/>
        </p:nvSpPr>
        <p:spPr>
          <a:xfrm>
            <a:off x="5307724" y="286232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Love Abounding</a:t>
            </a:r>
            <a:endParaRPr lang="en-US" sz="3000" dirty="0">
              <a:solidFill>
                <a:schemeClr val="tx1"/>
              </a:solidFill>
            </a:endParaRPr>
          </a:p>
        </p:txBody>
      </p:sp>
      <p:sp>
        <p:nvSpPr>
          <p:cNvPr id="11" name="Rounded Rectangle 10"/>
          <p:cNvSpPr/>
          <p:nvPr/>
        </p:nvSpPr>
        <p:spPr>
          <a:xfrm>
            <a:off x="6589986" y="4039487"/>
            <a:ext cx="2564524" cy="973954"/>
          </a:xfrm>
          <a:prstGeom prst="roundRect">
            <a:avLst/>
          </a:prstGeom>
          <a:solidFill>
            <a:srgbClr val="ED4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FFFF00"/>
                </a:solidFill>
              </a:rPr>
              <a:t>Decide </a:t>
            </a:r>
          </a:p>
          <a:p>
            <a:pPr algn="ctr"/>
            <a:r>
              <a:rPr lang="en-US" sz="3000" dirty="0" smtClean="0">
                <a:solidFill>
                  <a:srgbClr val="FFFF00"/>
                </a:solidFill>
              </a:rPr>
              <a:t>What Is Best</a:t>
            </a:r>
            <a:endParaRPr lang="en-US" sz="3000" dirty="0">
              <a:solidFill>
                <a:srgbClr val="FFFF00"/>
              </a:solidFill>
            </a:endParaRPr>
          </a:p>
        </p:txBody>
      </p:sp>
      <p:sp>
        <p:nvSpPr>
          <p:cNvPr id="12" name="Rounded Rectangle 11"/>
          <p:cNvSpPr/>
          <p:nvPr/>
        </p:nvSpPr>
        <p:spPr>
          <a:xfrm>
            <a:off x="3920358" y="4064897"/>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Sincere &amp; Blameless</a:t>
            </a:r>
            <a:endParaRPr lang="en-US" sz="3000" dirty="0">
              <a:solidFill>
                <a:schemeClr val="tx1"/>
              </a:solidFill>
            </a:endParaRPr>
          </a:p>
        </p:txBody>
      </p:sp>
      <p:sp>
        <p:nvSpPr>
          <p:cNvPr id="13" name="Rounded Rectangle 12"/>
          <p:cNvSpPr/>
          <p:nvPr/>
        </p:nvSpPr>
        <p:spPr>
          <a:xfrm>
            <a:off x="1250730" y="406050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rPr>
              <a:t>Experiential Righteousness</a:t>
            </a:r>
            <a:endParaRPr lang="en-US" sz="3000" b="1" i="1" dirty="0">
              <a:solidFill>
                <a:schemeClr val="tx1"/>
              </a:solidFill>
            </a:endParaRPr>
          </a:p>
        </p:txBody>
      </p:sp>
      <p:sp>
        <p:nvSpPr>
          <p:cNvPr id="14" name="Rounded Rectangle 13"/>
          <p:cNvSpPr/>
          <p:nvPr/>
        </p:nvSpPr>
        <p:spPr>
          <a:xfrm>
            <a:off x="-31532" y="5258681"/>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Glory and Praise to God</a:t>
            </a:r>
            <a:endParaRPr lang="en-US" sz="3000" dirty="0">
              <a:solidFill>
                <a:schemeClr val="tx1"/>
              </a:solidFill>
            </a:endParaRPr>
          </a:p>
        </p:txBody>
      </p:sp>
      <p:cxnSp>
        <p:nvCxnSpPr>
          <p:cNvPr id="16" name="Straight Arrow Connector 15"/>
          <p:cNvCxnSpPr/>
          <p:nvPr/>
        </p:nvCxnSpPr>
        <p:spPr>
          <a:xfrm>
            <a:off x="2270234" y="3349299"/>
            <a:ext cx="6621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76648" y="3349299"/>
            <a:ext cx="6621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182711" y="4524710"/>
            <a:ext cx="667405" cy="175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513083" y="4585136"/>
            <a:ext cx="667405" cy="175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133601" y="4928918"/>
            <a:ext cx="520261" cy="65207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379779" y="3720662"/>
            <a:ext cx="609600" cy="57542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9593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1198180"/>
            <a:ext cx="9144000" cy="6858000"/>
          </a:xfrm>
          <a:prstGeom prst="rect">
            <a:avLst/>
          </a:prstGeom>
        </p:spPr>
      </p:pic>
      <p:sp>
        <p:nvSpPr>
          <p:cNvPr id="5" name="TextBox 4"/>
          <p:cNvSpPr txBox="1"/>
          <p:nvPr/>
        </p:nvSpPr>
        <p:spPr>
          <a:xfrm>
            <a:off x="0" y="0"/>
            <a:ext cx="9144000" cy="2862322"/>
          </a:xfrm>
          <a:prstGeom prst="rect">
            <a:avLst/>
          </a:prstGeom>
          <a:solidFill>
            <a:schemeClr val="accent6">
              <a:lumMod val="75000"/>
            </a:schemeClr>
          </a:solidFill>
        </p:spPr>
        <p:txBody>
          <a:bodyPr wrap="square" rtlCol="0">
            <a:spAutoFit/>
          </a:bodyPr>
          <a:lstStyle/>
          <a:p>
            <a:r>
              <a:rPr lang="en-US" sz="3000" dirty="0" smtClean="0">
                <a:solidFill>
                  <a:schemeClr val="bg1"/>
                </a:solidFill>
              </a:rPr>
              <a:t>Philippians 1.9-11 NET:  And I pray this, that your love may abound even more and more in knowledge and every kind of insight so that you can decide what is best, and </a:t>
            </a:r>
            <a:r>
              <a:rPr lang="en-US" sz="3000" b="1" u="sng" dirty="0" smtClean="0">
                <a:solidFill>
                  <a:srgbClr val="FFFF00"/>
                </a:solidFill>
              </a:rPr>
              <a:t>thus be sincere and blameless for the day of Christ</a:t>
            </a:r>
            <a:r>
              <a:rPr lang="en-US" sz="3000" dirty="0" smtClean="0">
                <a:solidFill>
                  <a:schemeClr val="bg1"/>
                </a:solidFill>
              </a:rPr>
              <a:t>, filled with the fruit of righteousness that comes through Jesus Christ to the glory and praise of God.</a:t>
            </a:r>
            <a:endParaRPr lang="en-US" sz="3000" dirty="0">
              <a:solidFill>
                <a:schemeClr val="bg1"/>
              </a:solidFill>
            </a:endParaRPr>
          </a:p>
        </p:txBody>
      </p:sp>
      <p:sp>
        <p:nvSpPr>
          <p:cNvPr id="3" name="Rounded Rectangle 2"/>
          <p:cNvSpPr/>
          <p:nvPr/>
        </p:nvSpPr>
        <p:spPr>
          <a:xfrm>
            <a:off x="0" y="2862323"/>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rPr>
              <a:t>Imputed Righteousness</a:t>
            </a:r>
            <a:endParaRPr lang="en-US" sz="3000" b="1" i="1" dirty="0">
              <a:solidFill>
                <a:schemeClr val="tx1"/>
              </a:solidFill>
            </a:endParaRPr>
          </a:p>
        </p:txBody>
      </p:sp>
      <p:sp>
        <p:nvSpPr>
          <p:cNvPr id="9" name="Rounded Rectangle 8"/>
          <p:cNvSpPr/>
          <p:nvPr/>
        </p:nvSpPr>
        <p:spPr>
          <a:xfrm>
            <a:off x="2653862" y="286232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Knowledge </a:t>
            </a:r>
          </a:p>
          <a:p>
            <a:pPr algn="ctr"/>
            <a:r>
              <a:rPr lang="en-US" sz="3000" dirty="0" smtClean="0">
                <a:solidFill>
                  <a:schemeClr val="tx1"/>
                </a:solidFill>
              </a:rPr>
              <a:t>&amp; Insight</a:t>
            </a:r>
            <a:endParaRPr lang="en-US" sz="3000" dirty="0">
              <a:solidFill>
                <a:schemeClr val="tx1"/>
              </a:solidFill>
            </a:endParaRPr>
          </a:p>
        </p:txBody>
      </p:sp>
      <p:sp>
        <p:nvSpPr>
          <p:cNvPr id="10" name="Rounded Rectangle 9"/>
          <p:cNvSpPr/>
          <p:nvPr/>
        </p:nvSpPr>
        <p:spPr>
          <a:xfrm>
            <a:off x="5307724" y="286232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Love Abounding</a:t>
            </a:r>
            <a:endParaRPr lang="en-US" sz="3000" dirty="0">
              <a:solidFill>
                <a:schemeClr val="tx1"/>
              </a:solidFill>
            </a:endParaRPr>
          </a:p>
        </p:txBody>
      </p:sp>
      <p:sp>
        <p:nvSpPr>
          <p:cNvPr id="11" name="Rounded Rectangle 10"/>
          <p:cNvSpPr/>
          <p:nvPr/>
        </p:nvSpPr>
        <p:spPr>
          <a:xfrm>
            <a:off x="6589986" y="4039487"/>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Decide </a:t>
            </a:r>
          </a:p>
          <a:p>
            <a:pPr algn="ctr"/>
            <a:r>
              <a:rPr lang="en-US" sz="3000" dirty="0" smtClean="0">
                <a:solidFill>
                  <a:schemeClr val="tx1"/>
                </a:solidFill>
              </a:rPr>
              <a:t>What Is Best</a:t>
            </a:r>
            <a:endParaRPr lang="en-US" sz="3000" dirty="0">
              <a:solidFill>
                <a:schemeClr val="tx1"/>
              </a:solidFill>
            </a:endParaRPr>
          </a:p>
        </p:txBody>
      </p:sp>
      <p:sp>
        <p:nvSpPr>
          <p:cNvPr id="12" name="Rounded Rectangle 11"/>
          <p:cNvSpPr/>
          <p:nvPr/>
        </p:nvSpPr>
        <p:spPr>
          <a:xfrm>
            <a:off x="3920358" y="4064897"/>
            <a:ext cx="2564524" cy="973954"/>
          </a:xfrm>
          <a:prstGeom prst="roundRect">
            <a:avLst/>
          </a:prstGeom>
          <a:solidFill>
            <a:srgbClr val="ED4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FFFF00"/>
                </a:solidFill>
              </a:rPr>
              <a:t>Sincere &amp; Blameless</a:t>
            </a:r>
            <a:endParaRPr lang="en-US" sz="3000" dirty="0">
              <a:solidFill>
                <a:srgbClr val="FFFF00"/>
              </a:solidFill>
            </a:endParaRPr>
          </a:p>
        </p:txBody>
      </p:sp>
      <p:sp>
        <p:nvSpPr>
          <p:cNvPr id="13" name="Rounded Rectangle 12"/>
          <p:cNvSpPr/>
          <p:nvPr/>
        </p:nvSpPr>
        <p:spPr>
          <a:xfrm>
            <a:off x="1250730" y="4060502"/>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rPr>
              <a:t>Experiential Righteousness</a:t>
            </a:r>
            <a:endParaRPr lang="en-US" sz="3000" b="1" i="1" dirty="0">
              <a:solidFill>
                <a:schemeClr val="tx1"/>
              </a:solidFill>
            </a:endParaRPr>
          </a:p>
        </p:txBody>
      </p:sp>
      <p:sp>
        <p:nvSpPr>
          <p:cNvPr id="14" name="Rounded Rectangle 13"/>
          <p:cNvSpPr/>
          <p:nvPr/>
        </p:nvSpPr>
        <p:spPr>
          <a:xfrm>
            <a:off x="-31532" y="5258681"/>
            <a:ext cx="2564524" cy="9739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Glory and Praise to God</a:t>
            </a:r>
            <a:endParaRPr lang="en-US" sz="3000" dirty="0">
              <a:solidFill>
                <a:schemeClr val="tx1"/>
              </a:solidFill>
            </a:endParaRPr>
          </a:p>
        </p:txBody>
      </p:sp>
      <p:cxnSp>
        <p:nvCxnSpPr>
          <p:cNvPr id="16" name="Straight Arrow Connector 15"/>
          <p:cNvCxnSpPr/>
          <p:nvPr/>
        </p:nvCxnSpPr>
        <p:spPr>
          <a:xfrm>
            <a:off x="2270234" y="3349299"/>
            <a:ext cx="6621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76648" y="3349299"/>
            <a:ext cx="6621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182711" y="4524710"/>
            <a:ext cx="667405" cy="175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513083" y="4585136"/>
            <a:ext cx="667405" cy="175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133601" y="4928918"/>
            <a:ext cx="520261" cy="65207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379779" y="3720662"/>
            <a:ext cx="609600" cy="57542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49835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1187669"/>
            <a:ext cx="9144000" cy="6858000"/>
          </a:xfrm>
          <a:prstGeom prst="rect">
            <a:avLst/>
          </a:prstGeom>
        </p:spPr>
      </p:pic>
      <p:sp>
        <p:nvSpPr>
          <p:cNvPr id="5" name="TextBox 4"/>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a:solidFill>
                  <a:schemeClr val="bg1"/>
                </a:solidFill>
              </a:rPr>
              <a:t>Philippians 1.9-11 NET:  And I pray this, that your love may abound even more and more in knowledge and every kind of insight so that you can decide what is best, and thus be sincere and blameless for the day of Christ, filled with the fruit of righteousness that comes through Jesus Christ to the glory and praise of God.</a:t>
            </a:r>
          </a:p>
        </p:txBody>
      </p:sp>
    </p:spTree>
    <p:extLst>
      <p:ext uri="{BB962C8B-B14F-4D97-AF65-F5344CB8AC3E}">
        <p14:creationId xmlns:p14="http://schemas.microsoft.com/office/powerpoint/2010/main" val="358810503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1187669"/>
            <a:ext cx="9144000" cy="6858000"/>
          </a:xfrm>
          <a:prstGeom prst="rect">
            <a:avLst/>
          </a:prstGeom>
        </p:spPr>
      </p:pic>
      <p:sp>
        <p:nvSpPr>
          <p:cNvPr id="5" name="TextBox 4"/>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a:solidFill>
                  <a:schemeClr val="bg1"/>
                </a:solidFill>
              </a:rPr>
              <a:t>Philippians 1.9-11 NET:  And I pray this, that your love may abound even more and more in knowledge and every kind of insight so that you can decide what is best, and thus be sincere and blameless for the day of Christ, filled with the fruit of righteousness that comes through Jesus Christ to the glory and praise of God.</a:t>
            </a:r>
          </a:p>
        </p:txBody>
      </p:sp>
    </p:spTree>
    <p:extLst>
      <p:ext uri="{BB962C8B-B14F-4D97-AF65-F5344CB8AC3E}">
        <p14:creationId xmlns:p14="http://schemas.microsoft.com/office/powerpoint/2010/main" val="324253720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1187669"/>
            <a:ext cx="9144000" cy="6858000"/>
          </a:xfrm>
          <a:prstGeom prst="rect">
            <a:avLst/>
          </a:prstGeom>
        </p:spPr>
      </p:pic>
      <p:sp>
        <p:nvSpPr>
          <p:cNvPr id="5" name="TextBox 4"/>
          <p:cNvSpPr txBox="1"/>
          <p:nvPr/>
        </p:nvSpPr>
        <p:spPr>
          <a:xfrm>
            <a:off x="0" y="0"/>
            <a:ext cx="9144000" cy="3046988"/>
          </a:xfrm>
          <a:prstGeom prst="rect">
            <a:avLst/>
          </a:prstGeom>
          <a:solidFill>
            <a:schemeClr val="accent6">
              <a:lumMod val="75000"/>
            </a:schemeClr>
          </a:solidFill>
        </p:spPr>
        <p:txBody>
          <a:bodyPr wrap="square" rtlCol="0">
            <a:spAutoFit/>
          </a:bodyPr>
          <a:lstStyle/>
          <a:p>
            <a:r>
              <a:rPr lang="en-US" sz="3200" dirty="0" smtClean="0">
                <a:solidFill>
                  <a:schemeClr val="bg1"/>
                </a:solidFill>
              </a:rPr>
              <a:t>1.1-2:  Authors = slaves; readers = saints in Christ</a:t>
            </a:r>
          </a:p>
          <a:p>
            <a:endParaRPr lang="en-US" sz="3200" dirty="0">
              <a:solidFill>
                <a:schemeClr val="bg1"/>
              </a:solidFill>
            </a:endParaRPr>
          </a:p>
          <a:p>
            <a:r>
              <a:rPr lang="en-US" sz="3200" dirty="0" smtClean="0">
                <a:solidFill>
                  <a:schemeClr val="bg1"/>
                </a:solidFill>
              </a:rPr>
              <a:t>1.3-8:  Thankful for partnership in gospel mission</a:t>
            </a:r>
          </a:p>
          <a:p>
            <a:endParaRPr lang="en-US" sz="3200" dirty="0">
              <a:solidFill>
                <a:schemeClr val="bg1"/>
              </a:solidFill>
            </a:endParaRPr>
          </a:p>
          <a:p>
            <a:r>
              <a:rPr lang="en-US" sz="3200" dirty="0" smtClean="0">
                <a:solidFill>
                  <a:schemeClr val="bg1"/>
                </a:solidFill>
              </a:rPr>
              <a:t>1.9-11:  Prayer for discernment of what is right, so they remain righteous and partnered with him.</a:t>
            </a:r>
            <a:endParaRPr lang="en-US" sz="3200" dirty="0">
              <a:solidFill>
                <a:schemeClr val="bg1"/>
              </a:solidFill>
            </a:endParaRPr>
          </a:p>
        </p:txBody>
      </p:sp>
    </p:spTree>
    <p:extLst>
      <p:ext uri="{BB962C8B-B14F-4D97-AF65-F5344CB8AC3E}">
        <p14:creationId xmlns:p14="http://schemas.microsoft.com/office/powerpoint/2010/main" val="330605480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1187669"/>
            <a:ext cx="9144000" cy="6858000"/>
          </a:xfrm>
          <a:prstGeom prst="rect">
            <a:avLst/>
          </a:prstGeom>
        </p:spPr>
      </p:pic>
      <p:sp>
        <p:nvSpPr>
          <p:cNvPr id="5" name="TextBox 4"/>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a:solidFill>
                  <a:schemeClr val="bg1"/>
                </a:solidFill>
              </a:rPr>
              <a:t>Philippians 1.9-11 NET:  And I pray this, that your love may abound even more and more in knowledge and every kind of insight so that you can decide what is best, and thus be sincere and blameless for the day of Christ, filled with the </a:t>
            </a:r>
            <a:r>
              <a:rPr lang="en-US" sz="3200" b="1" u="sng" dirty="0">
                <a:solidFill>
                  <a:srgbClr val="FFFF00"/>
                </a:solidFill>
              </a:rPr>
              <a:t>fruit of righteousness</a:t>
            </a:r>
            <a:r>
              <a:rPr lang="en-US" sz="3200" b="1" dirty="0">
                <a:solidFill>
                  <a:srgbClr val="FFFF00"/>
                </a:solidFill>
              </a:rPr>
              <a:t> </a:t>
            </a:r>
            <a:r>
              <a:rPr lang="en-US" sz="3200" dirty="0">
                <a:solidFill>
                  <a:schemeClr val="bg1"/>
                </a:solidFill>
              </a:rPr>
              <a:t>that comes through Jesus Christ to the glory and praise of God.</a:t>
            </a:r>
          </a:p>
        </p:txBody>
      </p:sp>
    </p:spTree>
    <p:extLst>
      <p:ext uri="{BB962C8B-B14F-4D97-AF65-F5344CB8AC3E}">
        <p14:creationId xmlns:p14="http://schemas.microsoft.com/office/powerpoint/2010/main" val="395519666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0"/>
            <a:ext cx="9144000" cy="6858000"/>
          </a:xfrm>
          <a:prstGeom prst="rect">
            <a:avLst/>
          </a:prstGeom>
        </p:spPr>
      </p:pic>
      <p:sp>
        <p:nvSpPr>
          <p:cNvPr id="5" name="TextBox 4"/>
          <p:cNvSpPr txBox="1"/>
          <p:nvPr/>
        </p:nvSpPr>
        <p:spPr>
          <a:xfrm>
            <a:off x="0" y="0"/>
            <a:ext cx="9144000" cy="1569660"/>
          </a:xfrm>
          <a:prstGeom prst="rect">
            <a:avLst/>
          </a:prstGeom>
          <a:solidFill>
            <a:schemeClr val="accent6">
              <a:lumMod val="75000"/>
            </a:schemeClr>
          </a:solidFill>
        </p:spPr>
        <p:txBody>
          <a:bodyPr wrap="square" rtlCol="0">
            <a:spAutoFit/>
          </a:bodyPr>
          <a:lstStyle/>
          <a:p>
            <a:r>
              <a:rPr lang="en-US" sz="3200" dirty="0" smtClean="0">
                <a:solidFill>
                  <a:schemeClr val="bg1"/>
                </a:solidFill>
              </a:rPr>
              <a:t>Fruit of righteousness to counter sin…</a:t>
            </a:r>
          </a:p>
          <a:p>
            <a:endParaRPr lang="en-US" sz="3200" dirty="0">
              <a:solidFill>
                <a:schemeClr val="bg1"/>
              </a:solidFill>
            </a:endParaRPr>
          </a:p>
          <a:p>
            <a:r>
              <a:rPr lang="en-US" sz="3200" b="1" dirty="0" smtClean="0">
                <a:solidFill>
                  <a:srgbClr val="FFFF00"/>
                </a:solidFill>
              </a:rPr>
              <a:t>Inherited Sin </a:t>
            </a:r>
            <a:r>
              <a:rPr lang="en-US" sz="3200" dirty="0" smtClean="0">
                <a:solidFill>
                  <a:schemeClr val="bg1"/>
                </a:solidFill>
              </a:rPr>
              <a:t>= Corruption to our human nature</a:t>
            </a:r>
            <a:endParaRPr lang="en-US" sz="3200" dirty="0">
              <a:solidFill>
                <a:schemeClr val="bg1"/>
              </a:solidFill>
            </a:endParaRPr>
          </a:p>
        </p:txBody>
      </p:sp>
    </p:spTree>
    <p:extLst>
      <p:ext uri="{BB962C8B-B14F-4D97-AF65-F5344CB8AC3E}">
        <p14:creationId xmlns:p14="http://schemas.microsoft.com/office/powerpoint/2010/main" val="289428789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0"/>
            <a:ext cx="9144000" cy="6858000"/>
          </a:xfrm>
          <a:prstGeom prst="rect">
            <a:avLst/>
          </a:prstGeom>
        </p:spPr>
      </p:pic>
      <p:sp>
        <p:nvSpPr>
          <p:cNvPr id="5" name="TextBox 4"/>
          <p:cNvSpPr txBox="1"/>
          <p:nvPr/>
        </p:nvSpPr>
        <p:spPr>
          <a:xfrm>
            <a:off x="0" y="0"/>
            <a:ext cx="9144000" cy="2554545"/>
          </a:xfrm>
          <a:prstGeom prst="rect">
            <a:avLst/>
          </a:prstGeom>
          <a:solidFill>
            <a:schemeClr val="accent6">
              <a:lumMod val="75000"/>
            </a:schemeClr>
          </a:solidFill>
        </p:spPr>
        <p:txBody>
          <a:bodyPr wrap="square" rtlCol="0">
            <a:spAutoFit/>
          </a:bodyPr>
          <a:lstStyle/>
          <a:p>
            <a:r>
              <a:rPr lang="en-US" sz="3200" dirty="0" smtClean="0">
                <a:solidFill>
                  <a:schemeClr val="bg1"/>
                </a:solidFill>
              </a:rPr>
              <a:t>Fruit of righteousness to counter sin…</a:t>
            </a:r>
          </a:p>
          <a:p>
            <a:endParaRPr lang="en-US" sz="3200" dirty="0">
              <a:solidFill>
                <a:schemeClr val="bg1"/>
              </a:solidFill>
            </a:endParaRPr>
          </a:p>
          <a:p>
            <a:r>
              <a:rPr lang="en-US" sz="3200" b="1" dirty="0" smtClean="0">
                <a:solidFill>
                  <a:srgbClr val="FFFF00"/>
                </a:solidFill>
              </a:rPr>
              <a:t>Inherited Sin </a:t>
            </a:r>
            <a:r>
              <a:rPr lang="en-US" sz="3200" dirty="0" smtClean="0">
                <a:solidFill>
                  <a:schemeClr val="bg1"/>
                </a:solidFill>
              </a:rPr>
              <a:t>= corruption to our human nature</a:t>
            </a:r>
          </a:p>
          <a:p>
            <a:endParaRPr lang="en-US" sz="3200" dirty="0">
              <a:solidFill>
                <a:schemeClr val="bg1"/>
              </a:solidFill>
            </a:endParaRPr>
          </a:p>
          <a:p>
            <a:r>
              <a:rPr lang="en-US" sz="3200" b="1" dirty="0" smtClean="0">
                <a:solidFill>
                  <a:srgbClr val="FFFF00"/>
                </a:solidFill>
              </a:rPr>
              <a:t>Acts of Sin </a:t>
            </a:r>
            <a:r>
              <a:rPr lang="en-US" sz="3200" dirty="0" smtClean="0">
                <a:solidFill>
                  <a:schemeClr val="bg1"/>
                </a:solidFill>
              </a:rPr>
              <a:t>= behavior against God’s will or character</a:t>
            </a:r>
            <a:endParaRPr lang="en-US" sz="3200" dirty="0">
              <a:solidFill>
                <a:schemeClr val="bg1"/>
              </a:solidFill>
            </a:endParaRPr>
          </a:p>
        </p:txBody>
      </p:sp>
    </p:spTree>
    <p:extLst>
      <p:ext uri="{BB962C8B-B14F-4D97-AF65-F5344CB8AC3E}">
        <p14:creationId xmlns:p14="http://schemas.microsoft.com/office/powerpoint/2010/main" val="97508438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0"/>
            <a:ext cx="9144000" cy="6858000"/>
          </a:xfrm>
          <a:prstGeom prst="rect">
            <a:avLst/>
          </a:prstGeom>
        </p:spPr>
      </p:pic>
      <p:sp>
        <p:nvSpPr>
          <p:cNvPr id="5" name="TextBox 4"/>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smtClean="0">
                <a:solidFill>
                  <a:schemeClr val="bg1"/>
                </a:solidFill>
              </a:rPr>
              <a:t>Fruit of righteousness to counter sin…</a:t>
            </a:r>
          </a:p>
          <a:p>
            <a:endParaRPr lang="en-US" sz="3200" dirty="0">
              <a:solidFill>
                <a:schemeClr val="bg1"/>
              </a:solidFill>
            </a:endParaRPr>
          </a:p>
          <a:p>
            <a:r>
              <a:rPr lang="en-US" sz="3200" b="1" dirty="0" smtClean="0">
                <a:solidFill>
                  <a:srgbClr val="FFFF00"/>
                </a:solidFill>
              </a:rPr>
              <a:t>Inherited Sin </a:t>
            </a:r>
            <a:r>
              <a:rPr lang="en-US" sz="3200" dirty="0" smtClean="0">
                <a:solidFill>
                  <a:schemeClr val="bg1"/>
                </a:solidFill>
              </a:rPr>
              <a:t>= corruption to our human nature</a:t>
            </a:r>
          </a:p>
          <a:p>
            <a:endParaRPr lang="en-US" sz="3200" dirty="0">
              <a:solidFill>
                <a:schemeClr val="bg1"/>
              </a:solidFill>
            </a:endParaRPr>
          </a:p>
          <a:p>
            <a:r>
              <a:rPr lang="en-US" sz="3200" b="1" dirty="0" smtClean="0">
                <a:solidFill>
                  <a:srgbClr val="FFFF00"/>
                </a:solidFill>
              </a:rPr>
              <a:t>Acts of Sin </a:t>
            </a:r>
            <a:r>
              <a:rPr lang="en-US" sz="3200" dirty="0" smtClean="0">
                <a:solidFill>
                  <a:schemeClr val="bg1"/>
                </a:solidFill>
              </a:rPr>
              <a:t>= behavior against God’s will or character</a:t>
            </a:r>
          </a:p>
          <a:p>
            <a:endParaRPr lang="en-US" sz="3200" dirty="0">
              <a:solidFill>
                <a:schemeClr val="bg1"/>
              </a:solidFill>
            </a:endParaRPr>
          </a:p>
          <a:p>
            <a:r>
              <a:rPr lang="en-US" sz="3200" b="1" dirty="0" smtClean="0">
                <a:solidFill>
                  <a:srgbClr val="FFFF00"/>
                </a:solidFill>
              </a:rPr>
              <a:t>Imputed Sin </a:t>
            </a:r>
            <a:r>
              <a:rPr lang="en-US" sz="3200" dirty="0" smtClean="0">
                <a:solidFill>
                  <a:schemeClr val="bg1"/>
                </a:solidFill>
              </a:rPr>
              <a:t>= guilt accounted to all in human race</a:t>
            </a:r>
            <a:endParaRPr lang="en-US" sz="3200" dirty="0">
              <a:solidFill>
                <a:schemeClr val="bg1"/>
              </a:solidFill>
            </a:endParaRPr>
          </a:p>
        </p:txBody>
      </p:sp>
    </p:spTree>
    <p:extLst>
      <p:ext uri="{BB962C8B-B14F-4D97-AF65-F5344CB8AC3E}">
        <p14:creationId xmlns:p14="http://schemas.microsoft.com/office/powerpoint/2010/main" val="110654997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0"/>
            <a:ext cx="9144000" cy="6858000"/>
          </a:xfrm>
          <a:prstGeom prst="rect">
            <a:avLst/>
          </a:prstGeom>
        </p:spPr>
      </p:pic>
      <p:sp>
        <p:nvSpPr>
          <p:cNvPr id="5" name="TextBox 4"/>
          <p:cNvSpPr txBox="1"/>
          <p:nvPr/>
        </p:nvSpPr>
        <p:spPr>
          <a:xfrm>
            <a:off x="0" y="0"/>
            <a:ext cx="9144000" cy="2062103"/>
          </a:xfrm>
          <a:prstGeom prst="rect">
            <a:avLst/>
          </a:prstGeom>
          <a:solidFill>
            <a:schemeClr val="accent6">
              <a:lumMod val="75000"/>
            </a:schemeClr>
          </a:solidFill>
        </p:spPr>
        <p:txBody>
          <a:bodyPr wrap="square" rtlCol="0">
            <a:spAutoFit/>
          </a:bodyPr>
          <a:lstStyle/>
          <a:p>
            <a:r>
              <a:rPr lang="en-US" sz="3200" dirty="0" smtClean="0">
                <a:solidFill>
                  <a:schemeClr val="bg1"/>
                </a:solidFill>
              </a:rPr>
              <a:t>Fruit of righteousness to counter sin…</a:t>
            </a:r>
          </a:p>
          <a:p>
            <a:endParaRPr lang="en-US" sz="3200" dirty="0">
              <a:solidFill>
                <a:schemeClr val="bg1"/>
              </a:solidFill>
            </a:endParaRPr>
          </a:p>
          <a:p>
            <a:r>
              <a:rPr lang="en-US" sz="3200" b="1" dirty="0" smtClean="0">
                <a:solidFill>
                  <a:srgbClr val="FFFF00"/>
                </a:solidFill>
              </a:rPr>
              <a:t>Imputed Righteousness </a:t>
            </a:r>
            <a:r>
              <a:rPr lang="en-US" sz="3200" dirty="0" smtClean="0">
                <a:solidFill>
                  <a:schemeClr val="bg1"/>
                </a:solidFill>
              </a:rPr>
              <a:t>= the righteousness of Christ accounted to believers in Christ</a:t>
            </a:r>
            <a:endParaRPr lang="en-US" sz="3200" dirty="0">
              <a:solidFill>
                <a:schemeClr val="bg1"/>
              </a:solidFill>
            </a:endParaRPr>
          </a:p>
        </p:txBody>
      </p:sp>
    </p:spTree>
    <p:extLst>
      <p:ext uri="{BB962C8B-B14F-4D97-AF65-F5344CB8AC3E}">
        <p14:creationId xmlns:p14="http://schemas.microsoft.com/office/powerpoint/2010/main" val="239189848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11333"/>
          <a:stretch/>
        </p:blipFill>
        <p:spPr>
          <a:xfrm>
            <a:off x="0" y="0"/>
            <a:ext cx="9144000" cy="6858000"/>
          </a:xfrm>
          <a:prstGeom prst="rect">
            <a:avLst/>
          </a:prstGeom>
        </p:spPr>
      </p:pic>
      <p:sp>
        <p:nvSpPr>
          <p:cNvPr id="5" name="TextBox 4"/>
          <p:cNvSpPr txBox="1"/>
          <p:nvPr/>
        </p:nvSpPr>
        <p:spPr>
          <a:xfrm>
            <a:off x="0" y="0"/>
            <a:ext cx="9144000" cy="3539430"/>
          </a:xfrm>
          <a:prstGeom prst="rect">
            <a:avLst/>
          </a:prstGeom>
          <a:solidFill>
            <a:schemeClr val="accent6">
              <a:lumMod val="75000"/>
            </a:schemeClr>
          </a:solidFill>
        </p:spPr>
        <p:txBody>
          <a:bodyPr wrap="square" rtlCol="0">
            <a:spAutoFit/>
          </a:bodyPr>
          <a:lstStyle/>
          <a:p>
            <a:r>
              <a:rPr lang="en-US" sz="3200" dirty="0" smtClean="0">
                <a:solidFill>
                  <a:schemeClr val="bg1"/>
                </a:solidFill>
              </a:rPr>
              <a:t>Fruit of righteousness to counter sin…</a:t>
            </a:r>
          </a:p>
          <a:p>
            <a:endParaRPr lang="en-US" sz="3200" dirty="0">
              <a:solidFill>
                <a:schemeClr val="bg1"/>
              </a:solidFill>
            </a:endParaRPr>
          </a:p>
          <a:p>
            <a:r>
              <a:rPr lang="en-US" sz="3200" b="1" dirty="0" smtClean="0">
                <a:solidFill>
                  <a:srgbClr val="FFFF00"/>
                </a:solidFill>
              </a:rPr>
              <a:t>Imputed Righteousness </a:t>
            </a:r>
            <a:r>
              <a:rPr lang="en-US" sz="3200" dirty="0" smtClean="0">
                <a:solidFill>
                  <a:schemeClr val="bg1"/>
                </a:solidFill>
              </a:rPr>
              <a:t>= the righteousness of Christ accounted to believers in Christ</a:t>
            </a:r>
          </a:p>
          <a:p>
            <a:endParaRPr lang="en-US" sz="3200" dirty="0">
              <a:solidFill>
                <a:schemeClr val="bg1"/>
              </a:solidFill>
            </a:endParaRPr>
          </a:p>
          <a:p>
            <a:r>
              <a:rPr lang="en-US" sz="3200" b="1" dirty="0" smtClean="0">
                <a:solidFill>
                  <a:srgbClr val="FFFF00"/>
                </a:solidFill>
              </a:rPr>
              <a:t>Progressive Sanctification </a:t>
            </a:r>
            <a:r>
              <a:rPr lang="en-US" sz="3200" dirty="0" smtClean="0">
                <a:solidFill>
                  <a:schemeClr val="bg1"/>
                </a:solidFill>
              </a:rPr>
              <a:t>= the process of purifying a believer’s character or nature</a:t>
            </a:r>
          </a:p>
        </p:txBody>
      </p:sp>
    </p:spTree>
    <p:extLst>
      <p:ext uri="{BB962C8B-B14F-4D97-AF65-F5344CB8AC3E}">
        <p14:creationId xmlns:p14="http://schemas.microsoft.com/office/powerpoint/2010/main" val="94710581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968</Words>
  <Application>Microsoft Office PowerPoint</Application>
  <PresentationFormat>On-screen Show (4:3)</PresentationFormat>
  <Paragraphs>114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7</cp:revision>
  <dcterms:created xsi:type="dcterms:W3CDTF">2016-07-29T20:05:17Z</dcterms:created>
  <dcterms:modified xsi:type="dcterms:W3CDTF">2016-07-29T21:03:32Z</dcterms:modified>
</cp:coreProperties>
</file>